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81" r:id="rId4"/>
    <p:sldId id="279" r:id="rId5"/>
    <p:sldId id="282" r:id="rId6"/>
    <p:sldId id="283" r:id="rId7"/>
    <p:sldId id="284" r:id="rId8"/>
    <p:sldId id="285" r:id="rId9"/>
    <p:sldId id="263" r:id="rId10"/>
    <p:sldId id="280" r:id="rId11"/>
    <p:sldId id="275" r:id="rId12"/>
    <p:sldId id="265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66"/>
    <a:srgbClr val="FF9966"/>
    <a:srgbClr val="CCCC00"/>
    <a:srgbClr val="66FF33"/>
    <a:srgbClr val="FF00FF"/>
    <a:srgbClr val="FF3399"/>
    <a:srgbClr val="C623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-4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A22AF-6DD3-49BB-884B-24D32915B603}" type="doc">
      <dgm:prSet loTypeId="urn:microsoft.com/office/officeart/2005/8/layout/hList6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9CD2061-FB84-4C4C-81E5-1D71C6EF0BBF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u="sng" dirty="0">
              <a:latin typeface="Calibri" panose="020F0502020204030204" pitchFamily="34" charset="0"/>
              <a:cs typeface="Calibri" panose="020F0502020204030204" pitchFamily="34" charset="0"/>
            </a:rPr>
            <a:t>20 июня</a:t>
          </a:r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 – начало приёма документов</a:t>
          </a:r>
        </a:p>
      </dgm:t>
    </dgm:pt>
    <dgm:pt modelId="{97063F87-BB03-4B88-A4B0-BA1EE876A482}" type="parTrans" cxnId="{7F0B5D36-112D-4585-B32A-EE54308C0131}">
      <dgm:prSet/>
      <dgm:spPr/>
      <dgm:t>
        <a:bodyPr/>
        <a:lstStyle/>
        <a:p>
          <a:endParaRPr lang="ru-RU"/>
        </a:p>
      </dgm:t>
    </dgm:pt>
    <dgm:pt modelId="{A3B5D96C-E1DF-4659-BF15-DFBC15DABA69}" type="sibTrans" cxnId="{7F0B5D36-112D-4585-B32A-EE54308C0131}">
      <dgm:prSet/>
      <dgm:spPr/>
      <dgm:t>
        <a:bodyPr/>
        <a:lstStyle/>
        <a:p>
          <a:endParaRPr lang="ru-RU"/>
        </a:p>
      </dgm:t>
    </dgm:pt>
    <dgm:pt modelId="{0BF8C6D3-5358-4686-9659-2D83B3016A59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25 июля</a:t>
          </a:r>
          <a:r>
            <a: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 – завершение приёма документов</a:t>
          </a:r>
        </a:p>
      </dgm:t>
    </dgm:pt>
    <dgm:pt modelId="{550CB1C4-FF8C-473B-B813-8F09C51378F5}" type="parTrans" cxnId="{73752F2C-D5D1-4285-A9D9-5961A15B7F91}">
      <dgm:prSet/>
      <dgm:spPr/>
      <dgm:t>
        <a:bodyPr/>
        <a:lstStyle/>
        <a:p>
          <a:endParaRPr lang="ru-RU"/>
        </a:p>
      </dgm:t>
    </dgm:pt>
    <dgm:pt modelId="{C604E575-1477-461A-B7F0-7575964199E0}" type="sibTrans" cxnId="{73752F2C-D5D1-4285-A9D9-5961A15B7F91}">
      <dgm:prSet/>
      <dgm:spPr/>
      <dgm:t>
        <a:bodyPr/>
        <a:lstStyle/>
        <a:p>
          <a:endParaRPr lang="ru-RU"/>
        </a:p>
      </dgm:t>
    </dgm:pt>
    <dgm:pt modelId="{E21A6C58-420D-4D9A-9B30-AB8CDE148F57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u="sng" dirty="0">
              <a:latin typeface="Calibri" panose="020F0502020204030204" pitchFamily="34" charset="0"/>
              <a:cs typeface="Calibri" panose="020F0502020204030204" pitchFamily="34" charset="0"/>
            </a:rPr>
            <a:t>27 июля</a:t>
          </a:r>
          <a:r>
            <a:rPr lang="ru-RU" b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– публикация конкурсных списков</a:t>
          </a:r>
        </a:p>
      </dgm:t>
    </dgm:pt>
    <dgm:pt modelId="{7A84E078-A076-4A7B-A72B-99D1284E487B}" type="parTrans" cxnId="{6939B871-90E5-4287-89AE-F33B6E4895E3}">
      <dgm:prSet/>
      <dgm:spPr/>
      <dgm:t>
        <a:bodyPr/>
        <a:lstStyle/>
        <a:p>
          <a:endParaRPr lang="ru-RU"/>
        </a:p>
      </dgm:t>
    </dgm:pt>
    <dgm:pt modelId="{AB9E7F2C-7614-4E57-A3A3-8D867CD8E93D}" type="sibTrans" cxnId="{6939B871-90E5-4287-89AE-F33B6E4895E3}">
      <dgm:prSet/>
      <dgm:spPr/>
      <dgm:t>
        <a:bodyPr/>
        <a:lstStyle/>
        <a:p>
          <a:endParaRPr lang="ru-RU"/>
        </a:p>
      </dgm:t>
    </dgm:pt>
    <dgm:pt modelId="{21AA01E0-9852-4BFC-B608-9D356B38C15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b="1" u="sng" dirty="0">
              <a:latin typeface="Calibri" panose="020F0502020204030204" pitchFamily="34" charset="0"/>
              <a:cs typeface="Calibri" panose="020F0502020204030204" pitchFamily="34" charset="0"/>
            </a:rPr>
            <a:t>3 августа</a:t>
          </a:r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 – завершение приёма оригиналов аттестатов</a:t>
          </a:r>
        </a:p>
      </dgm:t>
    </dgm:pt>
    <dgm:pt modelId="{64C57F09-D7F0-49AC-9EFD-0751E26E95DA}" type="parTrans" cxnId="{B943CACC-E02D-4AB7-8BE0-8A6951679B69}">
      <dgm:prSet/>
      <dgm:spPr/>
      <dgm:t>
        <a:bodyPr/>
        <a:lstStyle/>
        <a:p>
          <a:endParaRPr lang="ru-RU"/>
        </a:p>
      </dgm:t>
    </dgm:pt>
    <dgm:pt modelId="{7864664B-1D91-4DA1-96AB-3AFE87675520}" type="sibTrans" cxnId="{B943CACC-E02D-4AB7-8BE0-8A6951679B69}">
      <dgm:prSet/>
      <dgm:spPr/>
      <dgm:t>
        <a:bodyPr/>
        <a:lstStyle/>
        <a:p>
          <a:endParaRPr lang="ru-RU"/>
        </a:p>
      </dgm:t>
    </dgm:pt>
    <dgm:pt modelId="{0767F901-752D-496E-AC06-E5FD894F427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200" b="1" u="sng" dirty="0" smtClean="0">
              <a:latin typeface="Calibri" panose="020F0502020204030204" pitchFamily="34" charset="0"/>
              <a:cs typeface="Calibri" panose="020F0502020204030204" pitchFamily="34" charset="0"/>
            </a:rPr>
            <a:t>4 - </a:t>
          </a:r>
          <a:r>
            <a:rPr lang="ru-RU" sz="2200" b="1" u="sng" dirty="0" smtClean="0">
              <a:latin typeface="Calibri" panose="020F0502020204030204" pitchFamily="34" charset="0"/>
              <a:cs typeface="Calibri" panose="020F0502020204030204" pitchFamily="34" charset="0"/>
            </a:rPr>
            <a:t>9 </a:t>
          </a:r>
          <a:r>
            <a:rPr lang="ru-RU" sz="2200" b="1" u="sng" dirty="0">
              <a:latin typeface="Calibri" panose="020F0502020204030204" pitchFamily="34" charset="0"/>
              <a:cs typeface="Calibri" panose="020F0502020204030204" pitchFamily="34" charset="0"/>
            </a:rPr>
            <a:t>августа</a:t>
          </a:r>
          <a:r>
            <a:rPr lang="ru-RU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600" dirty="0">
              <a:latin typeface="Calibri" panose="020F0502020204030204" pitchFamily="34" charset="0"/>
              <a:cs typeface="Calibri" panose="020F0502020204030204" pitchFamily="34" charset="0"/>
            </a:rPr>
            <a:t>– зачисление</a:t>
          </a:r>
        </a:p>
      </dgm:t>
    </dgm:pt>
    <dgm:pt modelId="{B6B6767E-CA0B-407D-B889-214F19F82BD3}" type="parTrans" cxnId="{1D30DF6D-74C9-49B6-A312-83CACE69961E}">
      <dgm:prSet/>
      <dgm:spPr/>
      <dgm:t>
        <a:bodyPr/>
        <a:lstStyle/>
        <a:p>
          <a:endParaRPr lang="ru-RU"/>
        </a:p>
      </dgm:t>
    </dgm:pt>
    <dgm:pt modelId="{33EABED3-D28B-4815-B1A3-19CA667BCDB9}" type="sibTrans" cxnId="{1D30DF6D-74C9-49B6-A312-83CACE69961E}">
      <dgm:prSet/>
      <dgm:spPr/>
      <dgm:t>
        <a:bodyPr/>
        <a:lstStyle/>
        <a:p>
          <a:endParaRPr lang="ru-RU"/>
        </a:p>
      </dgm:t>
    </dgm:pt>
    <dgm:pt modelId="{201904E6-BB07-4253-BB29-603BB0F948EE}" type="pres">
      <dgm:prSet presAssocID="{42EA22AF-6DD3-49BB-884B-24D32915B6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C009A4-AFBC-473D-91DD-60E8B98536DC}" type="pres">
      <dgm:prSet presAssocID="{39CD2061-FB84-4C4C-81E5-1D71C6EF0BB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3B701-A346-4EB6-9BA4-4111D3FCBF38}" type="pres">
      <dgm:prSet presAssocID="{A3B5D96C-E1DF-4659-BF15-DFBC15DABA69}" presName="sibTrans" presStyleCnt="0"/>
      <dgm:spPr/>
    </dgm:pt>
    <dgm:pt modelId="{14D61AF5-92E6-4E8A-B202-ED3E2D31D504}" type="pres">
      <dgm:prSet presAssocID="{0BF8C6D3-5358-4686-9659-2D83B3016A5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50058-1B61-4F4F-A2B3-365BD32395A6}" type="pres">
      <dgm:prSet presAssocID="{C604E575-1477-461A-B7F0-7575964199E0}" presName="sibTrans" presStyleCnt="0"/>
      <dgm:spPr/>
    </dgm:pt>
    <dgm:pt modelId="{B8A5F014-43B7-49C0-AB71-9261E6746649}" type="pres">
      <dgm:prSet presAssocID="{E21A6C58-420D-4D9A-9B30-AB8CDE148F5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B546C-F599-4120-A8DC-99565D044A55}" type="pres">
      <dgm:prSet presAssocID="{AB9E7F2C-7614-4E57-A3A3-8D867CD8E93D}" presName="sibTrans" presStyleCnt="0"/>
      <dgm:spPr/>
    </dgm:pt>
    <dgm:pt modelId="{61B732A9-FD45-449A-AA1B-BA4CF4F1E44F}" type="pres">
      <dgm:prSet presAssocID="{21AA01E0-9852-4BFC-B608-9D356B38C15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DF7AE-2CBA-46A3-ACA1-BD3ABB88A83A}" type="pres">
      <dgm:prSet presAssocID="{7864664B-1D91-4DA1-96AB-3AFE87675520}" presName="sibTrans" presStyleCnt="0"/>
      <dgm:spPr/>
    </dgm:pt>
    <dgm:pt modelId="{C90466B7-7CB1-48D7-8771-FC97B44F4EE4}" type="pres">
      <dgm:prSet presAssocID="{0767F901-752D-496E-AC06-E5FD894F427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165CBE-9582-47F3-AAC5-EB8C16E392A4}" type="presOf" srcId="{0767F901-752D-496E-AC06-E5FD894F427A}" destId="{C90466B7-7CB1-48D7-8771-FC97B44F4EE4}" srcOrd="0" destOrd="0" presId="urn:microsoft.com/office/officeart/2005/8/layout/hList6"/>
    <dgm:cxn modelId="{DE3F32AB-5932-435A-939C-EE9F53ACB67D}" type="presOf" srcId="{39CD2061-FB84-4C4C-81E5-1D71C6EF0BBF}" destId="{E6C009A4-AFBC-473D-91DD-60E8B98536DC}" srcOrd="0" destOrd="0" presId="urn:microsoft.com/office/officeart/2005/8/layout/hList6"/>
    <dgm:cxn modelId="{EC5A77B1-7344-4509-BABF-6DDC8AE735A2}" type="presOf" srcId="{E21A6C58-420D-4D9A-9B30-AB8CDE148F57}" destId="{B8A5F014-43B7-49C0-AB71-9261E6746649}" srcOrd="0" destOrd="0" presId="urn:microsoft.com/office/officeart/2005/8/layout/hList6"/>
    <dgm:cxn modelId="{6939B871-90E5-4287-89AE-F33B6E4895E3}" srcId="{42EA22AF-6DD3-49BB-884B-24D32915B603}" destId="{E21A6C58-420D-4D9A-9B30-AB8CDE148F57}" srcOrd="2" destOrd="0" parTransId="{7A84E078-A076-4A7B-A72B-99D1284E487B}" sibTransId="{AB9E7F2C-7614-4E57-A3A3-8D867CD8E93D}"/>
    <dgm:cxn modelId="{B943CACC-E02D-4AB7-8BE0-8A6951679B69}" srcId="{42EA22AF-6DD3-49BB-884B-24D32915B603}" destId="{21AA01E0-9852-4BFC-B608-9D356B38C15A}" srcOrd="3" destOrd="0" parTransId="{64C57F09-D7F0-49AC-9EFD-0751E26E95DA}" sibTransId="{7864664B-1D91-4DA1-96AB-3AFE87675520}"/>
    <dgm:cxn modelId="{2F3220C8-F240-4378-84D5-A2EEE1AA7BE6}" type="presOf" srcId="{42EA22AF-6DD3-49BB-884B-24D32915B603}" destId="{201904E6-BB07-4253-BB29-603BB0F948EE}" srcOrd="0" destOrd="0" presId="urn:microsoft.com/office/officeart/2005/8/layout/hList6"/>
    <dgm:cxn modelId="{1D30DF6D-74C9-49B6-A312-83CACE69961E}" srcId="{42EA22AF-6DD3-49BB-884B-24D32915B603}" destId="{0767F901-752D-496E-AC06-E5FD894F427A}" srcOrd="4" destOrd="0" parTransId="{B6B6767E-CA0B-407D-B889-214F19F82BD3}" sibTransId="{33EABED3-D28B-4815-B1A3-19CA667BCDB9}"/>
    <dgm:cxn modelId="{E0FF4899-D6B0-410E-9190-268B04978FFE}" type="presOf" srcId="{0BF8C6D3-5358-4686-9659-2D83B3016A59}" destId="{14D61AF5-92E6-4E8A-B202-ED3E2D31D504}" srcOrd="0" destOrd="0" presId="urn:microsoft.com/office/officeart/2005/8/layout/hList6"/>
    <dgm:cxn modelId="{C07929B1-8DFC-4FC9-B016-1213733096A5}" type="presOf" srcId="{21AA01E0-9852-4BFC-B608-9D356B38C15A}" destId="{61B732A9-FD45-449A-AA1B-BA4CF4F1E44F}" srcOrd="0" destOrd="0" presId="urn:microsoft.com/office/officeart/2005/8/layout/hList6"/>
    <dgm:cxn modelId="{73752F2C-D5D1-4285-A9D9-5961A15B7F91}" srcId="{42EA22AF-6DD3-49BB-884B-24D32915B603}" destId="{0BF8C6D3-5358-4686-9659-2D83B3016A59}" srcOrd="1" destOrd="0" parTransId="{550CB1C4-FF8C-473B-B813-8F09C51378F5}" sibTransId="{C604E575-1477-461A-B7F0-7575964199E0}"/>
    <dgm:cxn modelId="{7F0B5D36-112D-4585-B32A-EE54308C0131}" srcId="{42EA22AF-6DD3-49BB-884B-24D32915B603}" destId="{39CD2061-FB84-4C4C-81E5-1D71C6EF0BBF}" srcOrd="0" destOrd="0" parTransId="{97063F87-BB03-4B88-A4B0-BA1EE876A482}" sibTransId="{A3B5D96C-E1DF-4659-BF15-DFBC15DABA69}"/>
    <dgm:cxn modelId="{02761252-8F9E-4447-8039-89A49DA4F04E}" type="presParOf" srcId="{201904E6-BB07-4253-BB29-603BB0F948EE}" destId="{E6C009A4-AFBC-473D-91DD-60E8B98536DC}" srcOrd="0" destOrd="0" presId="urn:microsoft.com/office/officeart/2005/8/layout/hList6"/>
    <dgm:cxn modelId="{E4C53A33-C68C-4124-9601-B510E17DB549}" type="presParOf" srcId="{201904E6-BB07-4253-BB29-603BB0F948EE}" destId="{64C3B701-A346-4EB6-9BA4-4111D3FCBF38}" srcOrd="1" destOrd="0" presId="urn:microsoft.com/office/officeart/2005/8/layout/hList6"/>
    <dgm:cxn modelId="{79DAB8D7-B108-4BFA-AAC6-A4FF291A2DEA}" type="presParOf" srcId="{201904E6-BB07-4253-BB29-603BB0F948EE}" destId="{14D61AF5-92E6-4E8A-B202-ED3E2D31D504}" srcOrd="2" destOrd="0" presId="urn:microsoft.com/office/officeart/2005/8/layout/hList6"/>
    <dgm:cxn modelId="{448C889F-2627-4B27-A4CF-CE9A0A6BE735}" type="presParOf" srcId="{201904E6-BB07-4253-BB29-603BB0F948EE}" destId="{27B50058-1B61-4F4F-A2B3-365BD32395A6}" srcOrd="3" destOrd="0" presId="urn:microsoft.com/office/officeart/2005/8/layout/hList6"/>
    <dgm:cxn modelId="{FED1B577-888B-4EC7-9B1F-6B2EAEEF8D15}" type="presParOf" srcId="{201904E6-BB07-4253-BB29-603BB0F948EE}" destId="{B8A5F014-43B7-49C0-AB71-9261E6746649}" srcOrd="4" destOrd="0" presId="urn:microsoft.com/office/officeart/2005/8/layout/hList6"/>
    <dgm:cxn modelId="{E09A424E-D49C-4F52-82B9-AD47CDE22913}" type="presParOf" srcId="{201904E6-BB07-4253-BB29-603BB0F948EE}" destId="{F58B546C-F599-4120-A8DC-99565D044A55}" srcOrd="5" destOrd="0" presId="urn:microsoft.com/office/officeart/2005/8/layout/hList6"/>
    <dgm:cxn modelId="{18BC08E2-42B3-44BB-80D6-8A5D7A67C99E}" type="presParOf" srcId="{201904E6-BB07-4253-BB29-603BB0F948EE}" destId="{61B732A9-FD45-449A-AA1B-BA4CF4F1E44F}" srcOrd="6" destOrd="0" presId="urn:microsoft.com/office/officeart/2005/8/layout/hList6"/>
    <dgm:cxn modelId="{EB95FC42-6312-4BAF-BA31-B5682040DC0B}" type="presParOf" srcId="{201904E6-BB07-4253-BB29-603BB0F948EE}" destId="{458DF7AE-2CBA-46A3-ACA1-BD3ABB88A83A}" srcOrd="7" destOrd="0" presId="urn:microsoft.com/office/officeart/2005/8/layout/hList6"/>
    <dgm:cxn modelId="{E3A04E55-6B4F-4187-BFAC-7A5311ECB31B}" type="presParOf" srcId="{201904E6-BB07-4253-BB29-603BB0F948EE}" destId="{C90466B7-7CB1-48D7-8771-FC97B44F4EE4}" srcOrd="8" destOrd="0" presId="urn:microsoft.com/office/officeart/2005/8/layout/hList6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C009A4-AFBC-473D-91DD-60E8B98536DC}">
      <dsp:nvSpPr>
        <dsp:cNvPr id="0" name=""/>
        <dsp:cNvSpPr/>
      </dsp:nvSpPr>
      <dsp:spPr>
        <a:xfrm rot="16200000">
          <a:off x="-1164993" y="1170839"/>
          <a:ext cx="4392943" cy="2051264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7928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u="sng" kern="1200" dirty="0">
              <a:latin typeface="Calibri" panose="020F0502020204030204" pitchFamily="34" charset="0"/>
              <a:cs typeface="Calibri" panose="020F0502020204030204" pitchFamily="34" charset="0"/>
            </a:rPr>
            <a:t>20 июня</a:t>
          </a:r>
          <a:r>
            <a:rPr lang="ru-RU" sz="2600" kern="1200" dirty="0">
              <a:latin typeface="Calibri" panose="020F0502020204030204" pitchFamily="34" charset="0"/>
              <a:cs typeface="Calibri" panose="020F0502020204030204" pitchFamily="34" charset="0"/>
            </a:rPr>
            <a:t> – начало приёма документов</a:t>
          </a:r>
        </a:p>
      </dsp:txBody>
      <dsp:txXfrm rot="16200000">
        <a:off x="-1164993" y="1170839"/>
        <a:ext cx="4392943" cy="2051264"/>
      </dsp:txXfrm>
    </dsp:sp>
    <dsp:sp modelId="{14D61AF5-92E6-4E8A-B202-ED3E2D31D504}">
      <dsp:nvSpPr>
        <dsp:cNvPr id="0" name=""/>
        <dsp:cNvSpPr/>
      </dsp:nvSpPr>
      <dsp:spPr>
        <a:xfrm rot="16200000">
          <a:off x="1040115" y="1170839"/>
          <a:ext cx="4392943" cy="2051264"/>
        </a:xfrm>
        <a:prstGeom prst="flowChartManualOperation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65100" tIns="0" rIns="167928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u="sng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25 июля</a:t>
          </a:r>
          <a:r>
            <a:rPr lang="ru-RU" sz="2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 – завершение приёма документов</a:t>
          </a:r>
        </a:p>
      </dsp:txBody>
      <dsp:txXfrm rot="16200000">
        <a:off x="1040115" y="1170839"/>
        <a:ext cx="4392943" cy="2051264"/>
      </dsp:txXfrm>
    </dsp:sp>
    <dsp:sp modelId="{B8A5F014-43B7-49C0-AB71-9261E6746649}">
      <dsp:nvSpPr>
        <dsp:cNvPr id="0" name=""/>
        <dsp:cNvSpPr/>
      </dsp:nvSpPr>
      <dsp:spPr>
        <a:xfrm rot="16200000">
          <a:off x="3245224" y="1170839"/>
          <a:ext cx="4392943" cy="2051264"/>
        </a:xfrm>
        <a:prstGeom prst="flowChartManualOperation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7928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u="sng" kern="1200" dirty="0">
              <a:latin typeface="Calibri" panose="020F0502020204030204" pitchFamily="34" charset="0"/>
              <a:cs typeface="Calibri" panose="020F0502020204030204" pitchFamily="34" charset="0"/>
            </a:rPr>
            <a:t>27 июля</a:t>
          </a:r>
          <a:r>
            <a:rPr lang="ru-RU" sz="2600" b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600" kern="1200" dirty="0">
              <a:latin typeface="Calibri" panose="020F0502020204030204" pitchFamily="34" charset="0"/>
              <a:cs typeface="Calibri" panose="020F0502020204030204" pitchFamily="34" charset="0"/>
            </a:rPr>
            <a:t>– публикация конкурсных списков</a:t>
          </a:r>
        </a:p>
      </dsp:txBody>
      <dsp:txXfrm rot="16200000">
        <a:off x="3245224" y="1170839"/>
        <a:ext cx="4392943" cy="2051264"/>
      </dsp:txXfrm>
    </dsp:sp>
    <dsp:sp modelId="{61B732A9-FD45-449A-AA1B-BA4CF4F1E44F}">
      <dsp:nvSpPr>
        <dsp:cNvPr id="0" name=""/>
        <dsp:cNvSpPr/>
      </dsp:nvSpPr>
      <dsp:spPr>
        <a:xfrm rot="16200000">
          <a:off x="5450332" y="1170839"/>
          <a:ext cx="4392943" cy="2051264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7928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u="sng" kern="1200" dirty="0">
              <a:latin typeface="Calibri" panose="020F0502020204030204" pitchFamily="34" charset="0"/>
              <a:cs typeface="Calibri" panose="020F0502020204030204" pitchFamily="34" charset="0"/>
            </a:rPr>
            <a:t>3 августа</a:t>
          </a:r>
          <a:r>
            <a:rPr lang="ru-RU" sz="2600" kern="1200" dirty="0">
              <a:latin typeface="Calibri" panose="020F0502020204030204" pitchFamily="34" charset="0"/>
              <a:cs typeface="Calibri" panose="020F0502020204030204" pitchFamily="34" charset="0"/>
            </a:rPr>
            <a:t> – завершение приёма оригиналов аттестатов</a:t>
          </a:r>
        </a:p>
      </dsp:txBody>
      <dsp:txXfrm rot="16200000">
        <a:off x="5450332" y="1170839"/>
        <a:ext cx="4392943" cy="2051264"/>
      </dsp:txXfrm>
    </dsp:sp>
    <dsp:sp modelId="{C90466B7-7CB1-48D7-8771-FC97B44F4EE4}">
      <dsp:nvSpPr>
        <dsp:cNvPr id="0" name=""/>
        <dsp:cNvSpPr/>
      </dsp:nvSpPr>
      <dsp:spPr>
        <a:xfrm rot="16200000">
          <a:off x="7655441" y="1170839"/>
          <a:ext cx="4392943" cy="2051264"/>
        </a:xfrm>
        <a:prstGeom prst="flowChartManualOperati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 smtClean="0">
              <a:latin typeface="Calibri" panose="020F0502020204030204" pitchFamily="34" charset="0"/>
              <a:cs typeface="Calibri" panose="020F0502020204030204" pitchFamily="34" charset="0"/>
            </a:rPr>
            <a:t>4 - </a:t>
          </a:r>
          <a:r>
            <a:rPr lang="ru-RU" sz="2200" b="1" u="sng" kern="1200" dirty="0" smtClean="0">
              <a:latin typeface="Calibri" panose="020F0502020204030204" pitchFamily="34" charset="0"/>
              <a:cs typeface="Calibri" panose="020F0502020204030204" pitchFamily="34" charset="0"/>
            </a:rPr>
            <a:t>9 </a:t>
          </a:r>
          <a:r>
            <a:rPr lang="ru-RU" sz="2200" b="1" u="sng" kern="1200" dirty="0">
              <a:latin typeface="Calibri" panose="020F0502020204030204" pitchFamily="34" charset="0"/>
              <a:cs typeface="Calibri" panose="020F0502020204030204" pitchFamily="34" charset="0"/>
            </a:rPr>
            <a:t>августа</a:t>
          </a:r>
          <a:r>
            <a:rPr lang="ru-RU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600" kern="1200" dirty="0">
              <a:latin typeface="Calibri" panose="020F0502020204030204" pitchFamily="34" charset="0"/>
              <a:cs typeface="Calibri" panose="020F0502020204030204" pitchFamily="34" charset="0"/>
            </a:rPr>
            <a:t>– зачисление</a:t>
          </a:r>
        </a:p>
      </dsp:txBody>
      <dsp:txXfrm rot="16200000">
        <a:off x="7655441" y="1170839"/>
        <a:ext cx="4392943" cy="2051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47070-3AB0-4F07-99FC-DF443C20F2D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D4C88-4B1B-4A28-84A0-8A1716849F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564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D4C88-4B1B-4A28-84A0-8A1716849F5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01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7FD76B-447E-B122-E511-89CC9FF6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DF44DE8-1BA1-C0E2-1283-CBB4E7B68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AD8C63-0BA7-67C1-314D-9BA1C165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5984-55A0-46B1-B542-1416F57E7CEF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F96014-8B2D-E386-2147-42C62958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9EFAA3-7696-0C52-126F-EB31070E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3159-5C87-41AB-A594-D3A95132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755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385ACB-D98B-61E3-1F53-667B2A63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61DB04A-A0E4-7143-4908-D7A33DDDE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880FEC-889D-C703-DC9C-81F318B6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C1F8-519F-4D0E-91A4-1DB6339C8D26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2EED02-DE0A-D5CB-1C8D-E97CAA0BF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97A9F0-11E8-F5F6-786D-9B6E5A91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3159-5C87-41AB-A594-D3A95132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50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AE518F0-CD1E-822E-EF57-A5906D867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938E038-D7C1-ABBA-6E3C-162408062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6A9284-15DD-47C4-0E60-7C2C08AB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C357-08D9-4AE3-946D-579AA97A0659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A7692B-9A68-0126-9B40-42292A2F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28294B-B585-FF01-F5D3-37487A17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3159-5C87-41AB-A594-D3A95132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2691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9211-5569-4DD8-9DE2-2CB0488B26C8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200A-9175-4441-AF65-559D57D4097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2918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6303A-E918-4CF9-B07E-498A27AFC0B0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200A-9175-4441-AF65-559D57D40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4160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F50E-69BE-4A64-8DFD-D564A4F5FC6B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200A-9175-4441-AF65-559D57D40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059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8FB3-32C1-47D3-AA0A-07AF2ED6B2A1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200A-9175-4441-AF65-559D57D40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776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94B2-D5DA-41ED-820E-1FD60DFDDC24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200A-9175-4441-AF65-559D57D40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0264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6379-032E-4232-BF68-0B10AC406FCE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200A-9175-4441-AF65-559D57D40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306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6F18-BB91-4C16-AAFA-13B164F9A471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200A-9175-4441-AF65-559D57D40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7593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E14-0D5F-43DF-B51C-D686109E9CA2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200A-9175-4441-AF65-559D57D40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947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03D215-FED3-C982-770E-18ED581B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2B4494-1298-33DA-700E-65440199D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52652E-A7A5-1729-E739-36CC2FC0F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B37-123D-450E-93C8-0789D81A85AC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EBFEA6-828C-0E26-41C7-92AA8CA28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399DBB-A240-E2C9-9376-BEAE196D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3159-5C87-41AB-A594-D3A95132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308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A62A-801B-4909-B501-9258D5052DF9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200A-9175-4441-AF65-559D57D40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861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9545-3E54-4F72-BF58-A4BA6BFD8EB6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200A-9175-4441-AF65-559D57D40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786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BF22-71B7-45F5-95D0-61FF8C70FDAB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200A-9175-4441-AF65-559D57D40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1825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212F-F00D-4396-887C-9ECD73C1CB1F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200A-9175-4441-AF65-559D57D409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57888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3CF4-2F22-4E1C-BF94-1133DAD18842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200A-9175-4441-AF65-559D57D40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383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789D-243A-4507-8DF1-C68B3D38519A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200A-9175-4441-AF65-559D57D409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60535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CAA4-14D4-40BC-A8EB-A6E2EF759E04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200A-9175-4441-AF65-559D57D40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821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5861-48E0-4306-84B9-44AA42180B7E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200A-9175-4441-AF65-559D57D40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5260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968D-48E4-4645-A116-3165A739650F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200A-9175-4441-AF65-559D57D40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95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BBB6E1-E3AA-00AF-29E8-F4C21FB6D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4051B8-72AA-3FA5-DB39-9E993AC02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9E7C14-716C-C4A5-ACA6-E006AA04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7C1E-511B-47A6-A3DA-AE2A761A0A0D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B54A58-26C0-70A2-8847-A1989C06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666E0C-6E66-D384-0591-E60F9FA7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3159-5C87-41AB-A594-D3A95132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423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36230-9F4A-880C-71A8-D00E6BD11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A514F2-D45A-3140-AEE0-CFC5ECB77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7710CE-30D0-A88F-931B-BA4F918A7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3E25631-138A-F07B-5B67-120C8E37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9668-55C8-482E-A0BE-E83401758892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B545FF4-C1D6-D233-FECB-164781D3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5247F2-127A-1989-DED9-DF8F51DD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3159-5C87-41AB-A594-D3A95132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84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490610-BEA2-BE87-4FF9-06AE3303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F90837-6E08-885A-EF45-88751E49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9C67047-785A-B78C-3FA9-41D89807D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A7B1B57-A752-5707-2C29-70D69203D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B099065-F386-C1AE-4CA9-CAD941EEB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D139B46-57DD-60B9-DBB2-741F7A416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1FE2-E62C-43BA-96A6-DECAE6D31886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2E39D31-1274-1F80-8F19-BD5C95CE1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3127C68-C9AD-120A-43DC-76623368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3159-5C87-41AB-A594-D3A95132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6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DBBA59-7790-1EF7-A00F-58C5F442F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76DA4EE-3F03-7350-63CA-7274615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2B38-AFB0-44DB-BE6F-A5562C8D471F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0AF8D89-8B48-95BD-6B22-E14F5529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AD0EA59-F5AF-CCBC-BF16-DFBF6F9B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3159-5C87-41AB-A594-D3A95132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38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BB1BA55-DA91-D846-D5AA-71E7F0A5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4352-A3FB-42BD-8D0E-C628A36701C0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3721B65-C431-BAD6-58DE-F7DCE7FCC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C033E59-B0B7-319B-81B9-10EBD8D2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3159-5C87-41AB-A594-D3A95132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209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33BD81-11C2-8856-8786-8EA3034B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FC8996-0F85-18E3-F81C-F021C829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CC8394F-E306-E00C-540F-A57FDB2AB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1C3C88-D6D5-8E93-1AF6-C727C3B8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A0F6-EEB8-4263-BBCF-8BFBBD034D03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389823-729E-8215-5C66-319E437D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4B3051C-A113-3598-0B5E-40DC9487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3159-5C87-41AB-A594-D3A95132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007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3CA6B5-F9C5-7012-2381-F062FFA4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02D78BE-3581-FC0D-F226-1FD6E9CE0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44B3F0-47AE-ACD3-3025-5F55102F8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9CC29F-2601-122D-AEC0-C16D85910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4FE1-4770-487F-9179-61C2C0556B51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7C1B8BD-A6AE-825E-FF09-93205BDA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BC96BA-5357-B81C-B2DF-C29E69730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3159-5C87-41AB-A594-D3A95132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93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3A6516-AF15-3241-651B-A12AA8021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C53023B-F55D-8D70-D7F0-23812E020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44AA35-B801-BFCF-B967-C938111DD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B0E8E-8747-448C-9A4A-FF67668E86A4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B5AD0F-0206-5B1A-F7FC-63D3CC188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F663DA-51CD-A821-C6A5-5EAD0B560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23159-5C87-41AB-A594-D3A95132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83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1524892-E411-4396-8F40-1C5759BE44FE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75200A-9175-4441-AF65-559D57D40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947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emf"/><Relationship Id="rId1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12" Type="http://schemas.openxmlformats.org/officeDocument/2006/relationships/image" Target="../media/image20.emf"/><Relationship Id="rId17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B023A9-2DA7-F16F-E2F3-71C7B4591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1" cy="6870694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0A3117-E108-D8E6-9054-9E7EA19B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315" y="2759693"/>
            <a:ext cx="9144000" cy="1334119"/>
          </a:xfrm>
        </p:spPr>
        <p:txBody>
          <a:bodyPr>
            <a:noAutofit/>
          </a:bodyPr>
          <a:lstStyle/>
          <a:p>
            <a:r>
              <a:rPr kumimoji="0" lang="ru-RU" sz="4200" b="1" i="0" strike="noStrike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Морской государственный университет </a:t>
            </a:r>
            <a:br>
              <a:rPr kumimoji="0" lang="ru-RU" sz="4200" b="1" i="0" strike="noStrike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4200" b="1" i="0" strike="noStrike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имени адмирала Г.И. Невельского</a:t>
            </a:r>
            <a:endParaRPr lang="ru-RU" sz="4200" b="1" dirty="0"/>
          </a:p>
        </p:txBody>
      </p:sp>
      <p:pic>
        <p:nvPicPr>
          <p:cNvPr id="5" name="Picture 2" descr="M:\1. МГУ\1) ходовое\1) лого МГУ\лого МГУ для использования\Лого-МГУ-Невельского-белый.png">
            <a:extLst>
              <a:ext uri="{FF2B5EF4-FFF2-40B4-BE49-F238E27FC236}">
                <a16:creationId xmlns:a16="http://schemas.microsoft.com/office/drawing/2014/main" xmlns="" id="{4162267B-E86D-C5D8-1218-9F142535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388"/>
            <a:ext cx="1080120" cy="1080120"/>
          </a:xfrm>
          <a:prstGeom prst="rect">
            <a:avLst/>
          </a:prstGeom>
          <a:noFill/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B4D7A999-C7B2-50C6-C1D7-0A2849B293A2}"/>
              </a:ext>
            </a:extLst>
          </p:cNvPr>
          <p:cNvSpPr txBox="1">
            <a:spLocks/>
          </p:cNvSpPr>
          <p:nvPr/>
        </p:nvSpPr>
        <p:spPr>
          <a:xfrm>
            <a:off x="9913209" y="6054728"/>
            <a:ext cx="2080320" cy="62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Pro Bold" pitchFamily="34" charset="0"/>
                <a:cs typeface="DIN Pro Bold" pitchFamily="34" charset="0"/>
              </a:rPr>
              <a:t>#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Pro Bold" pitchFamily="34" charset="0"/>
                <a:cs typeface="DIN Pro Bold" pitchFamily="34" charset="0"/>
              </a:rPr>
              <a:t>мыморе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 Pro Bold" pitchFamily="34" charset="0"/>
              <a:cs typeface="DIN Pro Bold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EBB3693-7725-B069-0787-164EEA6FE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6180" y="229676"/>
            <a:ext cx="3400392" cy="1774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3D3AE57-3879-06F6-61DA-89915C0E4A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3789" y="238364"/>
            <a:ext cx="3400392" cy="1772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B0BFD6E-383C-B711-882C-6D69BAAC55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389" y="4720609"/>
            <a:ext cx="4269183" cy="1334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1A2DDEA-855B-3D16-87FA-6C0D545586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3789" y="4720609"/>
            <a:ext cx="4269183" cy="1334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705466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22285" y="18734"/>
            <a:ext cx="117596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Где можно встретить наших выпускников</a:t>
            </a:r>
            <a:r>
              <a:rPr kumimoji="0" lang="ru-RU" sz="40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Организации-партнеры, организации проведения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практик и трудоустройства</a:t>
            </a:r>
          </a:p>
        </p:txBody>
      </p:sp>
      <p:pic>
        <p:nvPicPr>
          <p:cNvPr id="7" name="Picture 2" descr="M:\1. МГУ\1) ходовое\1) лого МГУ\лого МГУ для использования\Лого-МГУ-Невельского-белый.png">
            <a:extLst>
              <a:ext uri="{FF2B5EF4-FFF2-40B4-BE49-F238E27FC236}">
                <a16:creationId xmlns:a16="http://schemas.microsoft.com/office/drawing/2014/main" xmlns="" id="{C8B65350-10B2-530E-98F9-00AF1B37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1056" y="167591"/>
            <a:ext cx="1434037" cy="1434037"/>
          </a:xfrm>
          <a:prstGeom prst="rect">
            <a:avLst/>
          </a:prstGeom>
          <a:noFill/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44048294-8771-95D3-8003-BC3A373B8E55}"/>
              </a:ext>
            </a:extLst>
          </p:cNvPr>
          <p:cNvSpPr txBox="1">
            <a:spLocks/>
          </p:cNvSpPr>
          <p:nvPr/>
        </p:nvSpPr>
        <p:spPr>
          <a:xfrm>
            <a:off x="9938032" y="6179015"/>
            <a:ext cx="2080320" cy="62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Pro Bold" pitchFamily="34" charset="0"/>
                <a:ea typeface="+mn-ea"/>
                <a:cs typeface="DIN Pro Bold" pitchFamily="34" charset="0"/>
              </a:rPr>
              <a:t>#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Pro Bold" pitchFamily="34" charset="0"/>
                <a:ea typeface="+mn-ea"/>
                <a:cs typeface="DIN Pro Bold" pitchFamily="34" charset="0"/>
              </a:rPr>
              <a:t>мыморе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 Pro Bold" pitchFamily="34" charset="0"/>
              <a:ea typeface="+mn-ea"/>
              <a:cs typeface="DIN Pro Bold" pitchFamily="34" charset="0"/>
            </a:endParaRPr>
          </a:p>
        </p:txBody>
      </p:sp>
      <p:grpSp>
        <p:nvGrpSpPr>
          <p:cNvPr id="87" name="Group 91">
            <a:extLst>
              <a:ext uri="{FF2B5EF4-FFF2-40B4-BE49-F238E27FC236}">
                <a16:creationId xmlns:a16="http://schemas.microsoft.com/office/drawing/2014/main" xmlns="" id="{D2CBAE23-D54D-1DEC-8CF9-1D56E19751A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280" y="838695"/>
            <a:ext cx="12029440" cy="5842659"/>
            <a:chOff x="370" y="600"/>
            <a:chExt cx="5741" cy="3002"/>
          </a:xfrm>
        </p:grpSpPr>
        <p:sp>
          <p:nvSpPr>
            <p:cNvPr id="88" name="AutoShape 90">
              <a:extLst>
                <a:ext uri="{FF2B5EF4-FFF2-40B4-BE49-F238E27FC236}">
                  <a16:creationId xmlns:a16="http://schemas.microsoft.com/office/drawing/2014/main" xmlns="" id="{89A99E21-9E4A-63EA-F9AD-1DBBB01757E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0" y="929"/>
              <a:ext cx="5741" cy="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9" name="Rectangle 92">
              <a:extLst>
                <a:ext uri="{FF2B5EF4-FFF2-40B4-BE49-F238E27FC236}">
                  <a16:creationId xmlns:a16="http://schemas.microsoft.com/office/drawing/2014/main" xmlns="" id="{8076D2A7-C7CB-F45D-3B72-1EDB6010C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" y="1178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" name="Rectangle 96">
              <a:extLst>
                <a:ext uri="{FF2B5EF4-FFF2-40B4-BE49-F238E27FC236}">
                  <a16:creationId xmlns:a16="http://schemas.microsoft.com/office/drawing/2014/main" xmlns="" id="{4ECFBB1A-1359-F0CE-5CD6-588378BFE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" y="1119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" name="Rectangle 97">
              <a:extLst>
                <a:ext uri="{FF2B5EF4-FFF2-40B4-BE49-F238E27FC236}">
                  <a16:creationId xmlns:a16="http://schemas.microsoft.com/office/drawing/2014/main" xmlns="" id="{DBA07AF3-CA2C-463D-9E8C-86D2DB4D9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" y="1155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Rectangle 99">
              <a:extLst>
                <a:ext uri="{FF2B5EF4-FFF2-40B4-BE49-F238E27FC236}">
                  <a16:creationId xmlns:a16="http://schemas.microsoft.com/office/drawing/2014/main" xmlns="" id="{071BC53F-455D-B8CD-0138-48346AC98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6" y="1045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Rectangle 100">
              <a:extLst>
                <a:ext uri="{FF2B5EF4-FFF2-40B4-BE49-F238E27FC236}">
                  <a16:creationId xmlns:a16="http://schemas.microsoft.com/office/drawing/2014/main" xmlns="" id="{7ABD5ADD-645E-39FC-F560-2914D2A9D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1489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Rectangle 102">
              <a:extLst>
                <a:ext uri="{FF2B5EF4-FFF2-40B4-BE49-F238E27FC236}">
                  <a16:creationId xmlns:a16="http://schemas.microsoft.com/office/drawing/2014/main" xmlns="" id="{090BF854-F614-0689-775C-7AABCBCB7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" y="1380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0" name="Rectangle 103">
              <a:extLst>
                <a:ext uri="{FF2B5EF4-FFF2-40B4-BE49-F238E27FC236}">
                  <a16:creationId xmlns:a16="http://schemas.microsoft.com/office/drawing/2014/main" xmlns="" id="{950C070C-B8AE-65DB-7144-D978C773E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1540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Rectangle 105">
              <a:extLst>
                <a:ext uri="{FF2B5EF4-FFF2-40B4-BE49-F238E27FC236}">
                  <a16:creationId xmlns:a16="http://schemas.microsoft.com/office/drawing/2014/main" xmlns="" id="{D232E37E-C454-32A6-CE64-FF030A7CC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" y="1380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" name="Rectangle 106">
              <a:extLst>
                <a:ext uri="{FF2B5EF4-FFF2-40B4-BE49-F238E27FC236}">
                  <a16:creationId xmlns:a16="http://schemas.microsoft.com/office/drawing/2014/main" xmlns="" id="{822F1DDF-37E0-BAAC-C63F-81662BB3A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1866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Rectangle 108">
              <a:extLst>
                <a:ext uri="{FF2B5EF4-FFF2-40B4-BE49-F238E27FC236}">
                  <a16:creationId xmlns:a16="http://schemas.microsoft.com/office/drawing/2014/main" xmlns="" id="{D401730B-9D82-5888-C101-7DC4010B9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6" y="1724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Rectangle 109">
              <a:extLst>
                <a:ext uri="{FF2B5EF4-FFF2-40B4-BE49-F238E27FC236}">
                  <a16:creationId xmlns:a16="http://schemas.microsoft.com/office/drawing/2014/main" xmlns="" id="{C4092617-EC1B-7314-6D21-BAE912590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9" y="1768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" name="Rectangle 111">
              <a:extLst>
                <a:ext uri="{FF2B5EF4-FFF2-40B4-BE49-F238E27FC236}">
                  <a16:creationId xmlns:a16="http://schemas.microsoft.com/office/drawing/2014/main" xmlns="" id="{2F75AAD8-5059-22BF-012B-26FE077EF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" y="1724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9" name="Rectangle 112">
              <a:extLst>
                <a:ext uri="{FF2B5EF4-FFF2-40B4-BE49-F238E27FC236}">
                  <a16:creationId xmlns:a16="http://schemas.microsoft.com/office/drawing/2014/main" xmlns="" id="{7930EAEF-F30C-4295-065A-825CEA04A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" y="2177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Rectangle 115">
              <a:extLst>
                <a:ext uri="{FF2B5EF4-FFF2-40B4-BE49-F238E27FC236}">
                  <a16:creationId xmlns:a16="http://schemas.microsoft.com/office/drawing/2014/main" xmlns="" id="{2D43F892-4D9F-0426-69E3-F89F8CAD0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8" y="2079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Rectangle 116">
              <a:extLst>
                <a:ext uri="{FF2B5EF4-FFF2-40B4-BE49-F238E27FC236}">
                  <a16:creationId xmlns:a16="http://schemas.microsoft.com/office/drawing/2014/main" xmlns="" id="{A23C88DD-0D1F-FC1B-A2C0-571DD4309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2157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Rectangle 117">
              <a:extLst>
                <a:ext uri="{FF2B5EF4-FFF2-40B4-BE49-F238E27FC236}">
                  <a16:creationId xmlns:a16="http://schemas.microsoft.com/office/drawing/2014/main" xmlns="" id="{B55A0CAE-F5D3-0C8B-2AC4-31F7A24BF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5" y="193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Rectangle 118">
              <a:extLst>
                <a:ext uri="{FF2B5EF4-FFF2-40B4-BE49-F238E27FC236}">
                  <a16:creationId xmlns:a16="http://schemas.microsoft.com/office/drawing/2014/main" xmlns="" id="{A7752AE7-C182-4D18-8894-305BDA17E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5" y="1932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Rectangle 121">
              <a:extLst>
                <a:ext uri="{FF2B5EF4-FFF2-40B4-BE49-F238E27FC236}">
                  <a16:creationId xmlns:a16="http://schemas.microsoft.com/office/drawing/2014/main" xmlns="" id="{F9BA2C49-E37B-E7FD-9331-3CA5DD5E3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2006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Rectangle 123">
              <a:extLst>
                <a:ext uri="{FF2B5EF4-FFF2-40B4-BE49-F238E27FC236}">
                  <a16:creationId xmlns:a16="http://schemas.microsoft.com/office/drawing/2014/main" xmlns="" id="{8F0A796F-CAA2-82F3-D0AC-83CE02363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5" y="2079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" name="Rectangle 126">
              <a:extLst>
                <a:ext uri="{FF2B5EF4-FFF2-40B4-BE49-F238E27FC236}">
                  <a16:creationId xmlns:a16="http://schemas.microsoft.com/office/drawing/2014/main" xmlns="" id="{EBAEC161-A842-8C8F-AE11-E5AA3B6AB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0" y="2152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Rectangle 127">
              <a:extLst>
                <a:ext uri="{FF2B5EF4-FFF2-40B4-BE49-F238E27FC236}">
                  <a16:creationId xmlns:a16="http://schemas.microsoft.com/office/drawing/2014/main" xmlns="" id="{F24CF081-70EF-AC23-F673-00AE5EC80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2514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91" name="Rectangle 134">
              <a:extLst>
                <a:ext uri="{FF2B5EF4-FFF2-40B4-BE49-F238E27FC236}">
                  <a16:creationId xmlns:a16="http://schemas.microsoft.com/office/drawing/2014/main" xmlns="" id="{E5F439D4-B499-7940-E3C1-5E6B0C4A6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2516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92" name="Rectangle 135">
              <a:extLst>
                <a:ext uri="{FF2B5EF4-FFF2-40B4-BE49-F238E27FC236}">
                  <a16:creationId xmlns:a16="http://schemas.microsoft.com/office/drawing/2014/main" xmlns="" id="{467B7DE0-C433-B4B2-72C3-BB889FCA3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0" y="2593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95" name="Rectangle 138">
              <a:extLst>
                <a:ext uri="{FF2B5EF4-FFF2-40B4-BE49-F238E27FC236}">
                  <a16:creationId xmlns:a16="http://schemas.microsoft.com/office/drawing/2014/main" xmlns="" id="{871AFA16-6EE3-190D-D5C6-F54ABF85F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" y="2443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13" name="Rectangle 139">
              <a:extLst>
                <a:ext uri="{FF2B5EF4-FFF2-40B4-BE49-F238E27FC236}">
                  <a16:creationId xmlns:a16="http://schemas.microsoft.com/office/drawing/2014/main" xmlns="" id="{8C9907A9-8185-2744-7886-4600D43F9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2872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16" name="Rectangle 142">
              <a:extLst>
                <a:ext uri="{FF2B5EF4-FFF2-40B4-BE49-F238E27FC236}">
                  <a16:creationId xmlns:a16="http://schemas.microsoft.com/office/drawing/2014/main" xmlns="" id="{DFAA7C9B-05B9-2E3F-AE50-C27F08E58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" y="2790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17" name="Rectangle 143">
              <a:extLst>
                <a:ext uri="{FF2B5EF4-FFF2-40B4-BE49-F238E27FC236}">
                  <a16:creationId xmlns:a16="http://schemas.microsoft.com/office/drawing/2014/main" xmlns="" id="{E7796B6B-7257-922F-5282-315DB132F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" y="2837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19" name="Rectangle 145">
              <a:extLst>
                <a:ext uri="{FF2B5EF4-FFF2-40B4-BE49-F238E27FC236}">
                  <a16:creationId xmlns:a16="http://schemas.microsoft.com/office/drawing/2014/main" xmlns="" id="{BB39066A-05D4-B2CB-8B40-1AB417FC5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1" y="2753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0" name="Rectangle 146">
              <a:extLst>
                <a:ext uri="{FF2B5EF4-FFF2-40B4-BE49-F238E27FC236}">
                  <a16:creationId xmlns:a16="http://schemas.microsoft.com/office/drawing/2014/main" xmlns="" id="{C54DF50D-EA80-F67E-379A-61483DAB3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3089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2" name="Rectangle 148">
              <a:extLst>
                <a:ext uri="{FF2B5EF4-FFF2-40B4-BE49-F238E27FC236}">
                  <a16:creationId xmlns:a16="http://schemas.microsoft.com/office/drawing/2014/main" xmlns="" id="{3CDFCE59-A3FC-BF24-8092-72CEBA4BE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3017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3" name="Rectangle 149">
              <a:extLst>
                <a:ext uri="{FF2B5EF4-FFF2-40B4-BE49-F238E27FC236}">
                  <a16:creationId xmlns:a16="http://schemas.microsoft.com/office/drawing/2014/main" xmlns="" id="{84F37459-0B93-1457-24DF-8A334794C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3121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6" name="Rectangle 152">
              <a:extLst>
                <a:ext uri="{FF2B5EF4-FFF2-40B4-BE49-F238E27FC236}">
                  <a16:creationId xmlns:a16="http://schemas.microsoft.com/office/drawing/2014/main" xmlns="" id="{BC757B39-5165-4E33-07A0-544688660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" y="3054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7" name="Rectangle 153">
              <a:extLst>
                <a:ext uri="{FF2B5EF4-FFF2-40B4-BE49-F238E27FC236}">
                  <a16:creationId xmlns:a16="http://schemas.microsoft.com/office/drawing/2014/main" xmlns="" id="{52FD32F9-4B35-1279-A5E7-B34F3F1DB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" y="3432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9" name="Rectangle 155">
              <a:extLst>
                <a:ext uri="{FF2B5EF4-FFF2-40B4-BE49-F238E27FC236}">
                  <a16:creationId xmlns:a16="http://schemas.microsoft.com/office/drawing/2014/main" xmlns="" id="{0FE6663C-18A6-8927-CA88-65BA524B0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3336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0" name="Rectangle 156">
              <a:extLst>
                <a:ext uri="{FF2B5EF4-FFF2-40B4-BE49-F238E27FC236}">
                  <a16:creationId xmlns:a16="http://schemas.microsoft.com/office/drawing/2014/main" xmlns="" id="{73466685-CA1B-EB75-E218-45150F97C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" y="3507"/>
              <a:ext cx="6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2" name="Rectangle 158">
              <a:extLst>
                <a:ext uri="{FF2B5EF4-FFF2-40B4-BE49-F238E27FC236}">
                  <a16:creationId xmlns:a16="http://schemas.microsoft.com/office/drawing/2014/main" xmlns="" id="{A431F0B3-559F-4863-C683-84B26FF46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1" y="3336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183" name="Picture 159">
              <a:extLst>
                <a:ext uri="{FF2B5EF4-FFF2-40B4-BE49-F238E27FC236}">
                  <a16:creationId xmlns:a16="http://schemas.microsoft.com/office/drawing/2014/main" xmlns="" id="{7A32882B-6E69-6E14-08D6-4F608F7CA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" y="1002"/>
              <a:ext cx="637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4" name="Picture 160">
              <a:extLst>
                <a:ext uri="{FF2B5EF4-FFF2-40B4-BE49-F238E27FC236}">
                  <a16:creationId xmlns:a16="http://schemas.microsoft.com/office/drawing/2014/main" xmlns="" id="{457655D8-316D-93BB-D67D-2D1656C0F2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" y="1761"/>
              <a:ext cx="1089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5" name="Picture 161">
              <a:extLst>
                <a:ext uri="{FF2B5EF4-FFF2-40B4-BE49-F238E27FC236}">
                  <a16:creationId xmlns:a16="http://schemas.microsoft.com/office/drawing/2014/main" xmlns="" id="{34531F96-8FD0-656B-7DD7-B80D303409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" y="1224"/>
              <a:ext cx="1261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6" name="Picture 162">
              <a:extLst>
                <a:ext uri="{FF2B5EF4-FFF2-40B4-BE49-F238E27FC236}">
                  <a16:creationId xmlns:a16="http://schemas.microsoft.com/office/drawing/2014/main" xmlns="" id="{CF96C45A-347F-26FC-86A3-E1ADA06AE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8" y="2523"/>
              <a:ext cx="808" cy="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" name="Picture 163">
              <a:extLst>
                <a:ext uri="{FF2B5EF4-FFF2-40B4-BE49-F238E27FC236}">
                  <a16:creationId xmlns:a16="http://schemas.microsoft.com/office/drawing/2014/main" xmlns="" id="{1A73210F-6517-7D9F-9C8F-9B95B27E8F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657" r="21692"/>
            <a:stretch/>
          </p:blipFill>
          <p:spPr bwMode="auto">
            <a:xfrm>
              <a:off x="4746" y="1854"/>
              <a:ext cx="922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8" name="Picture 164">
              <a:extLst>
                <a:ext uri="{FF2B5EF4-FFF2-40B4-BE49-F238E27FC236}">
                  <a16:creationId xmlns:a16="http://schemas.microsoft.com/office/drawing/2014/main" xmlns="" id="{649F4985-A746-0ADF-DB78-6B66381F8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046"/>
              <a:ext cx="1569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9" name="Picture 165">
              <a:extLst>
                <a:ext uri="{FF2B5EF4-FFF2-40B4-BE49-F238E27FC236}">
                  <a16:creationId xmlns:a16="http://schemas.microsoft.com/office/drawing/2014/main" xmlns="" id="{39BEF1DF-5C0E-78E6-4358-D82D4D64A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761"/>
              <a:ext cx="546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0" name="Picture 166">
              <a:extLst>
                <a:ext uri="{FF2B5EF4-FFF2-40B4-BE49-F238E27FC236}">
                  <a16:creationId xmlns:a16="http://schemas.microsoft.com/office/drawing/2014/main" xmlns="" id="{889B77BD-2E8B-89D4-F748-49F606334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" y="1521"/>
              <a:ext cx="85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1" name="Picture 167">
              <a:extLst>
                <a:ext uri="{FF2B5EF4-FFF2-40B4-BE49-F238E27FC236}">
                  <a16:creationId xmlns:a16="http://schemas.microsoft.com/office/drawing/2014/main" xmlns="" id="{FD0F4130-6125-E9EA-4C7E-CCAC8268D4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" y="2315"/>
              <a:ext cx="628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2" name="Picture 168">
              <a:extLst>
                <a:ext uri="{FF2B5EF4-FFF2-40B4-BE49-F238E27FC236}">
                  <a16:creationId xmlns:a16="http://schemas.microsoft.com/office/drawing/2014/main" xmlns="" id="{8B43ECC7-C669-3CD7-5B51-DA83F979E8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2554"/>
              <a:ext cx="1422" cy="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3" name="Picture 169">
              <a:extLst>
                <a:ext uri="{FF2B5EF4-FFF2-40B4-BE49-F238E27FC236}">
                  <a16:creationId xmlns:a16="http://schemas.microsoft.com/office/drawing/2014/main" xmlns="" id="{F6CA4FA7-222F-406C-8F77-A7F3FB179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" y="1931"/>
              <a:ext cx="984" cy="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4" name="Picture 170">
              <a:extLst>
                <a:ext uri="{FF2B5EF4-FFF2-40B4-BE49-F238E27FC236}">
                  <a16:creationId xmlns:a16="http://schemas.microsoft.com/office/drawing/2014/main" xmlns="" id="{03F87EB3-18F5-7917-896B-5D05EF56F2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" y="2384"/>
              <a:ext cx="586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5" name="Picture 171">
              <a:extLst>
                <a:ext uri="{FF2B5EF4-FFF2-40B4-BE49-F238E27FC236}">
                  <a16:creationId xmlns:a16="http://schemas.microsoft.com/office/drawing/2014/main" xmlns="" id="{65A22504-9508-FABC-53FB-33304103B9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149"/>
              <a:ext cx="880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6" name="Picture 172">
              <a:extLst>
                <a:ext uri="{FF2B5EF4-FFF2-40B4-BE49-F238E27FC236}">
                  <a16:creationId xmlns:a16="http://schemas.microsoft.com/office/drawing/2014/main" xmlns="" id="{F71D563D-FB40-030D-D255-B7EEC145B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" y="1072"/>
              <a:ext cx="107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7" name="Picture 173">
              <a:extLst>
                <a:ext uri="{FF2B5EF4-FFF2-40B4-BE49-F238E27FC236}">
                  <a16:creationId xmlns:a16="http://schemas.microsoft.com/office/drawing/2014/main" xmlns="" id="{AE59FFF1-D8E4-4B80-383D-5C4A84BF5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6" y="2463"/>
              <a:ext cx="1290" cy="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" name="Picture 174">
              <a:extLst>
                <a:ext uri="{FF2B5EF4-FFF2-40B4-BE49-F238E27FC236}">
                  <a16:creationId xmlns:a16="http://schemas.microsoft.com/office/drawing/2014/main" xmlns="" id="{611C357E-D18B-3045-C979-D30AD1824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3021"/>
              <a:ext cx="723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9" name="Picture 175">
              <a:extLst>
                <a:ext uri="{FF2B5EF4-FFF2-40B4-BE49-F238E27FC236}">
                  <a16:creationId xmlns:a16="http://schemas.microsoft.com/office/drawing/2014/main" xmlns="" id="{44507E92-B2AC-79AB-53E5-C308A2F047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600"/>
              <a:ext cx="905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34648658"/>
      </p:ext>
    </p:extLst>
  </p:cSld>
  <p:clrMapOvr>
    <a:masterClrMapping/>
  </p:clrMapOvr>
  <p:transition spd="slow" advClick="0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E52DD2FF-C7D1-99FC-245F-712EC0291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2694"/>
            <a:ext cx="12192001" cy="6870694"/>
          </a:xfrm>
          <a:prstGeom prst="rect">
            <a:avLst/>
          </a:prstGeom>
          <a:noFill/>
        </p:spPr>
      </p:pic>
      <p:pic>
        <p:nvPicPr>
          <p:cNvPr id="4" name="Picture 2" descr="M:\1. МГУ\1) ходовое\1) лого МГУ\лого МГУ для использования\Лого-МГУ-Невельского-белый.png">
            <a:extLst>
              <a:ext uri="{FF2B5EF4-FFF2-40B4-BE49-F238E27FC236}">
                <a16:creationId xmlns:a16="http://schemas.microsoft.com/office/drawing/2014/main" xmlns="" id="{C48D1020-5E87-51BB-CAB3-213FD0BB8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388"/>
            <a:ext cx="1080120" cy="1080120"/>
          </a:xfrm>
          <a:prstGeom prst="rect">
            <a:avLst/>
          </a:prstGeom>
          <a:noFill/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E7443C15-934C-1FB1-DB7E-67578D7C3D38}"/>
              </a:ext>
            </a:extLst>
          </p:cNvPr>
          <p:cNvSpPr txBox="1">
            <a:spLocks/>
          </p:cNvSpPr>
          <p:nvPr/>
        </p:nvSpPr>
        <p:spPr>
          <a:xfrm>
            <a:off x="9913209" y="6054728"/>
            <a:ext cx="2080320" cy="62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itchFamily="34" charset="0"/>
                <a:ea typeface="+mn-ea"/>
                <a:cs typeface="DIN Pro Bold" pitchFamily="34" charset="0"/>
              </a:rPr>
              <a:t>#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itchFamily="34" charset="0"/>
                <a:ea typeface="+mn-ea"/>
                <a:cs typeface="DIN Pro Bold" pitchFamily="34" charset="0"/>
              </a:rPr>
              <a:t>мыморе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Bold" pitchFamily="34" charset="0"/>
              <a:ea typeface="+mn-ea"/>
              <a:cs typeface="DIN Pro Bold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714AB1C-9FDA-C8DF-3A55-37D41321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313553"/>
            <a:ext cx="10172016" cy="849790"/>
          </a:xfrm>
        </p:spPr>
        <p:txBody>
          <a:bodyPr>
            <a:noAutofit/>
          </a:bodyPr>
          <a:lstStyle/>
          <a:p>
            <a:pPr algn="ctr"/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Контакты приёмной комиссии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7FD31AAB-BE90-D0F6-1FFC-CA429F685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829846"/>
            <a:ext cx="10891451" cy="450481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Официальный сайт МГУ им. адм. Г.И. Невельского: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https://www.msun.ru/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Адрес приёмной комиссии: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690003, г. Владивосток, ул.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Верхнепортовая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50а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E-mail: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abiturient@msun.ru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Телефоны: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(423) 230-12-50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(423) 230-22-00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991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1B8C5B54-808E-029F-496A-C5F0425BE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694"/>
            <a:ext cx="12192001" cy="6870694"/>
          </a:xfrm>
          <a:prstGeom prst="rect">
            <a:avLst/>
          </a:prstGeom>
          <a:noFill/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994C8314-51AC-9BD3-335A-F798035C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9" y="309898"/>
            <a:ext cx="8534401" cy="857099"/>
          </a:xfrm>
        </p:spPr>
        <p:txBody>
          <a:bodyPr>
            <a:normAutofit/>
          </a:bodyPr>
          <a:lstStyle/>
          <a:p>
            <a:pPr algn="ctr"/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МГУ им. адм. Г.И. Невельского</a:t>
            </a:r>
            <a:endParaRPr lang="ru-RU" sz="44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CAC570E3-B96E-A70C-A297-0934D5573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7001" y="1962337"/>
            <a:ext cx="4446395" cy="10380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Официальный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TG</a:t>
            </a:r>
            <a:r>
              <a:rPr lang="ru-RU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-канал университета</a:t>
            </a:r>
            <a:endParaRPr lang="ru-RU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M:\1. МГУ\1) ходовое\1) лого МГУ\лого МГУ для использования\Лого-МГУ-Невельского-белый.png">
            <a:extLst>
              <a:ext uri="{FF2B5EF4-FFF2-40B4-BE49-F238E27FC236}">
                <a16:creationId xmlns:a16="http://schemas.microsoft.com/office/drawing/2014/main" xmlns="" id="{B3BB9696-2936-D94C-921D-123AD19FA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388"/>
            <a:ext cx="1080120" cy="1080120"/>
          </a:xfrm>
          <a:prstGeom prst="rect">
            <a:avLst/>
          </a:prstGeom>
          <a:noFill/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E423D5AD-16DC-E100-0795-38FF5741CDE5}"/>
              </a:ext>
            </a:extLst>
          </p:cNvPr>
          <p:cNvSpPr txBox="1">
            <a:spLocks/>
          </p:cNvSpPr>
          <p:nvPr/>
        </p:nvSpPr>
        <p:spPr>
          <a:xfrm>
            <a:off x="10061804" y="6178611"/>
            <a:ext cx="2080320" cy="62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itchFamily="34" charset="0"/>
                <a:ea typeface="+mn-ea"/>
                <a:cs typeface="DIN Pro Bold" pitchFamily="34" charset="0"/>
              </a:rPr>
              <a:t>#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itchFamily="34" charset="0"/>
                <a:ea typeface="+mn-ea"/>
                <a:cs typeface="DIN Pro Bold" pitchFamily="34" charset="0"/>
              </a:rPr>
              <a:t>мыморе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Bold" pitchFamily="34" charset="0"/>
              <a:ea typeface="+mn-ea"/>
              <a:cs typeface="DIN Pro Bol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8202" y="3142028"/>
            <a:ext cx="2983992" cy="2983992"/>
          </a:xfrm>
          <a:prstGeom prst="rect">
            <a:avLst/>
          </a:prstGeom>
        </p:spPr>
      </p:pic>
      <p:sp>
        <p:nvSpPr>
          <p:cNvPr id="9" name="Текст 6">
            <a:extLst>
              <a:ext uri="{FF2B5EF4-FFF2-40B4-BE49-F238E27FC236}">
                <a16:creationId xmlns:a16="http://schemas.microsoft.com/office/drawing/2014/main" xmlns="" id="{CAC570E3-B96E-A70C-A297-0934D55737D9}"/>
              </a:ext>
            </a:extLst>
          </p:cNvPr>
          <p:cNvSpPr txBox="1">
            <a:spLocks/>
          </p:cNvSpPr>
          <p:nvPr/>
        </p:nvSpPr>
        <p:spPr>
          <a:xfrm>
            <a:off x="7015475" y="1962337"/>
            <a:ext cx="4446395" cy="10380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TG</a:t>
            </a:r>
            <a:r>
              <a:rPr lang="ru-RU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-канал для абитуриентов</a:t>
            </a:r>
            <a:endParaRPr lang="ru-RU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6677" y="3142028"/>
            <a:ext cx="2983992" cy="298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88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9253D9-2D35-EEA2-DC81-49CAC9562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694"/>
            <a:ext cx="12192001" cy="6870694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0E33E3-6DD1-7C36-2C4E-0CE7AE070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1727"/>
            <a:ext cx="9144000" cy="770705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Морские (курсантские) специальности</a:t>
            </a:r>
          </a:p>
        </p:txBody>
      </p:sp>
      <p:pic>
        <p:nvPicPr>
          <p:cNvPr id="5" name="Picture 2" descr="M:\1. МГУ\1) ходовое\1) лого МГУ\лого МГУ для использования\Лого-МГУ-Невельского-белый.png">
            <a:extLst>
              <a:ext uri="{FF2B5EF4-FFF2-40B4-BE49-F238E27FC236}">
                <a16:creationId xmlns:a16="http://schemas.microsoft.com/office/drawing/2014/main" xmlns="" id="{5E0D0D2E-3DAA-916A-872D-40B9372F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8388"/>
            <a:ext cx="1080120" cy="1080120"/>
          </a:xfrm>
          <a:prstGeom prst="rect">
            <a:avLst/>
          </a:prstGeom>
          <a:noFill/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2790CECA-0DFD-DD56-3A6E-A8668E3E97C5}"/>
              </a:ext>
            </a:extLst>
          </p:cNvPr>
          <p:cNvSpPr txBox="1">
            <a:spLocks/>
          </p:cNvSpPr>
          <p:nvPr/>
        </p:nvSpPr>
        <p:spPr>
          <a:xfrm>
            <a:off x="9913209" y="6054728"/>
            <a:ext cx="2080320" cy="62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Pro Bold" pitchFamily="34" charset="0"/>
                <a:cs typeface="DIN Pro Bold" pitchFamily="34" charset="0"/>
              </a:rPr>
              <a:t>#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Pro Bold" pitchFamily="34" charset="0"/>
                <a:cs typeface="DIN Pro Bold" pitchFamily="34" charset="0"/>
              </a:rPr>
              <a:t>мыморе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 Pro Bold" pitchFamily="34" charset="0"/>
              <a:cs typeface="DIN Pro Bold" pitchFamily="34" charset="0"/>
            </a:endParaRPr>
          </a:p>
        </p:txBody>
      </p:sp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xmlns="" id="{8EE5D3AD-604A-21A3-0CD5-4F54E0BBF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1640764"/>
              </p:ext>
            </p:extLst>
          </p:nvPr>
        </p:nvGraphicFramePr>
        <p:xfrm>
          <a:off x="619760" y="1371601"/>
          <a:ext cx="10871200" cy="4800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680">
                  <a:extLst>
                    <a:ext uri="{9D8B030D-6E8A-4147-A177-3AD203B41FA5}">
                      <a16:colId xmlns:a16="http://schemas.microsoft.com/office/drawing/2014/main" xmlns="" val="2828019410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xmlns="" val="2023988476"/>
                    </a:ext>
                  </a:extLst>
                </a:gridCol>
                <a:gridCol w="2113280">
                  <a:extLst>
                    <a:ext uri="{9D8B030D-6E8A-4147-A177-3AD203B41FA5}">
                      <a16:colId xmlns:a16="http://schemas.microsoft.com/office/drawing/2014/main" xmlns="" val="2812954370"/>
                    </a:ext>
                  </a:extLst>
                </a:gridCol>
              </a:tblGrid>
              <a:tr h="92402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Специальность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Бюджетные места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Стоимость в 2023 г.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28436997"/>
                  </a:ext>
                </a:extLst>
              </a:tr>
              <a:tr h="960273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rgbClr val="002060"/>
                          </a:solidFill>
                        </a:rPr>
                        <a:t>Техническая эксплуатация транспортного радиооборудования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334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29903712"/>
                  </a:ext>
                </a:extLst>
              </a:tr>
              <a:tr h="533484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rgbClr val="002060"/>
                          </a:solidFill>
                        </a:rPr>
                        <a:t>Судовождение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150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334 000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3276103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rgbClr val="002060"/>
                          </a:solidFill>
                        </a:rPr>
                        <a:t>Эксплуатация судовых энергетических установок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120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334 000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024792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l"/>
                      <a:r>
                        <a:rPr lang="ru-RU" sz="2800" b="1" strike="noStrike" dirty="0">
                          <a:solidFill>
                            <a:srgbClr val="002060"/>
                          </a:solidFill>
                          <a:effectLst/>
                        </a:rPr>
                        <a:t>Эксплуатация судового электрооборудования и средств автоматики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40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334 000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77311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019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54F832-0A4B-4301-80B8-0DAD5623A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" y="-12694"/>
            <a:ext cx="12192001" cy="6870694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AF76F5-9330-5C7B-4931-204785689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4288" y="198388"/>
            <a:ext cx="7719242" cy="4011627"/>
          </a:xfrm>
          <a:solidFill>
            <a:schemeClr val="accent1">
              <a:lumMod val="40000"/>
              <a:lumOff val="60000"/>
              <a:alpha val="15000"/>
            </a:schemeClr>
          </a:solidFill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ru-RU" sz="4200" b="1" u="sng" dirty="0">
                <a:solidFill>
                  <a:schemeClr val="bg1"/>
                </a:solidFill>
              </a:rPr>
              <a:t>Дальневосточный морской тренажёрный центр</a:t>
            </a:r>
            <a:r>
              <a:rPr lang="ru-RU" sz="4000" b="1" u="sng" dirty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–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3900" dirty="0">
                <a:solidFill>
                  <a:schemeClr val="bg1"/>
                </a:solidFill>
              </a:rPr>
              <a:t>единственная на Дальнем Востоке высокотехнологичная база подготовки специалистов для морской отрасли</a:t>
            </a:r>
          </a:p>
        </p:txBody>
      </p:sp>
      <p:pic>
        <p:nvPicPr>
          <p:cNvPr id="5" name="Picture 2" descr="M:\1. МГУ\1) ходовое\1) лого МГУ\лого МГУ для использования\Лого-МГУ-Невельского-белый.png">
            <a:extLst>
              <a:ext uri="{FF2B5EF4-FFF2-40B4-BE49-F238E27FC236}">
                <a16:creationId xmlns:a16="http://schemas.microsoft.com/office/drawing/2014/main" xmlns="" id="{E7CE40D8-640E-BB2C-C6A5-ACF61F217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388"/>
            <a:ext cx="1080120" cy="1080120"/>
          </a:xfrm>
          <a:prstGeom prst="rect">
            <a:avLst/>
          </a:prstGeom>
          <a:noFill/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BE71871A-9375-AAB4-095E-5B4F06D170A2}"/>
              </a:ext>
            </a:extLst>
          </p:cNvPr>
          <p:cNvSpPr txBox="1">
            <a:spLocks/>
          </p:cNvSpPr>
          <p:nvPr/>
        </p:nvSpPr>
        <p:spPr>
          <a:xfrm>
            <a:off x="9913209" y="6085208"/>
            <a:ext cx="2080320" cy="62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Pro Bold" pitchFamily="34" charset="0"/>
                <a:cs typeface="DIN Pro Bold" pitchFamily="34" charset="0"/>
              </a:rPr>
              <a:t>#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Pro Bold" pitchFamily="34" charset="0"/>
                <a:cs typeface="DIN Pro Bold" pitchFamily="34" charset="0"/>
              </a:rPr>
              <a:t>мыморе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 Pro Bold" pitchFamily="34" charset="0"/>
              <a:cs typeface="DIN Pro Bold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DE4588C-9505-AC83-A1C2-1A2B1C1BB6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6" r="2223"/>
          <a:stretch/>
        </p:blipFill>
        <p:spPr>
          <a:xfrm>
            <a:off x="7940511" y="4347005"/>
            <a:ext cx="4256167" cy="252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4685609-F827-A1B5-B31F-F2037FBDAF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0121" y="4356010"/>
            <a:ext cx="3780000" cy="252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3721ED0-809F-D60A-86C2-A1B63AE18B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2" y="1275308"/>
            <a:ext cx="4041753" cy="302964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DF2DC05-5479-6501-C734-D830610FB9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37"/>
          <a:stretch/>
        </p:blipFill>
        <p:spPr>
          <a:xfrm>
            <a:off x="0" y="4356010"/>
            <a:ext cx="404175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4339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E94A5085-8E9C-134D-E9D8-BDC40B1F6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1" cy="6870694"/>
          </a:xfrm>
          <a:prstGeom prst="rect">
            <a:avLst/>
          </a:prstGeom>
          <a:noFill/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6A96878-005E-38E0-269D-26F5611B4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0581"/>
            <a:ext cx="10024872" cy="67029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IT-</a:t>
            </a:r>
            <a:r>
              <a:rPr lang="ru-RU" sz="4000" b="1" dirty="0">
                <a:solidFill>
                  <a:schemeClr val="bg1"/>
                </a:solidFill>
              </a:rPr>
              <a:t>специальности и направления подготовки</a:t>
            </a:r>
          </a:p>
        </p:txBody>
      </p:sp>
      <p:pic>
        <p:nvPicPr>
          <p:cNvPr id="7" name="Picture 2" descr="M:\1. МГУ\1) ходовое\1) лого МГУ\лого МГУ для использования\Лого-МГУ-Невельского-белый.png">
            <a:extLst>
              <a:ext uri="{FF2B5EF4-FFF2-40B4-BE49-F238E27FC236}">
                <a16:creationId xmlns:a16="http://schemas.microsoft.com/office/drawing/2014/main" xmlns="" id="{580B7CD6-0366-783A-DA82-97B88C8FF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388"/>
            <a:ext cx="1080120" cy="1080120"/>
          </a:xfrm>
          <a:prstGeom prst="rect">
            <a:avLst/>
          </a:prstGeom>
          <a:noFill/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A3221149-11E4-F6CF-B07E-8ADAB7B3AF2D}"/>
              </a:ext>
            </a:extLst>
          </p:cNvPr>
          <p:cNvSpPr txBox="1">
            <a:spLocks/>
          </p:cNvSpPr>
          <p:nvPr/>
        </p:nvSpPr>
        <p:spPr>
          <a:xfrm>
            <a:off x="9913209" y="6054728"/>
            <a:ext cx="2080320" cy="62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Pro Bold" pitchFamily="34" charset="0"/>
                <a:cs typeface="DIN Pro Bold" pitchFamily="34" charset="0"/>
              </a:rPr>
              <a:t>#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Pro Bold" pitchFamily="34" charset="0"/>
                <a:cs typeface="DIN Pro Bold" pitchFamily="34" charset="0"/>
              </a:rPr>
              <a:t>мыморе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 Pro Bold" pitchFamily="34" charset="0"/>
              <a:cs typeface="DIN Pro Bold" pitchFamily="34" charset="0"/>
            </a:endParaRPr>
          </a:p>
        </p:txBody>
      </p:sp>
      <p:graphicFrame>
        <p:nvGraphicFramePr>
          <p:cNvPr id="10" name="Таблица 18">
            <a:extLst>
              <a:ext uri="{FF2B5EF4-FFF2-40B4-BE49-F238E27FC236}">
                <a16:creationId xmlns:a16="http://schemas.microsoft.com/office/drawing/2014/main" xmlns="" id="{8995DE27-E427-039D-5EFC-1014B7DFF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4703103"/>
              </p:ext>
            </p:extLst>
          </p:nvPr>
        </p:nvGraphicFramePr>
        <p:xfrm>
          <a:off x="660400" y="1348205"/>
          <a:ext cx="10888472" cy="47285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94140">
                  <a:extLst>
                    <a:ext uri="{9D8B030D-6E8A-4147-A177-3AD203B41FA5}">
                      <a16:colId xmlns:a16="http://schemas.microsoft.com/office/drawing/2014/main" xmlns="" val="2828019410"/>
                    </a:ext>
                  </a:extLst>
                </a:gridCol>
                <a:gridCol w="2177694">
                  <a:extLst>
                    <a:ext uri="{9D8B030D-6E8A-4147-A177-3AD203B41FA5}">
                      <a16:colId xmlns:a16="http://schemas.microsoft.com/office/drawing/2014/main" xmlns="" val="2023988476"/>
                    </a:ext>
                  </a:extLst>
                </a:gridCol>
                <a:gridCol w="2116638">
                  <a:extLst>
                    <a:ext uri="{9D8B030D-6E8A-4147-A177-3AD203B41FA5}">
                      <a16:colId xmlns:a16="http://schemas.microsoft.com/office/drawing/2014/main" xmlns="" val="2812954370"/>
                    </a:ext>
                  </a:extLst>
                </a:gridCol>
              </a:tblGrid>
              <a:tr h="78662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Специальность / направление подготовки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Бюджетные места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Стоимость в 2023 г.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28436997"/>
                  </a:ext>
                </a:extLst>
              </a:tr>
              <a:tr h="786624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Информационная безопасность телекоммуникационных систем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3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165 000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29903712"/>
                  </a:ext>
                </a:extLst>
              </a:tr>
              <a:tr h="786624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Информационно-аналитические системы безопасности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ru-RU" sz="3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165 000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3276103"/>
                  </a:ext>
                </a:extLst>
              </a:tr>
              <a:tr h="586688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Информатика и вычислительная техника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3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165 000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0247922"/>
                  </a:ext>
                </a:extLst>
              </a:tr>
              <a:tr h="977332">
                <a:tc>
                  <a:txBody>
                    <a:bodyPr/>
                    <a:lstStyle/>
                    <a:p>
                      <a:pPr algn="l"/>
                      <a:r>
                        <a:rPr lang="ru-RU" sz="2400" b="1" strike="noStrike" dirty="0">
                          <a:solidFill>
                            <a:schemeClr val="tx1"/>
                          </a:solidFill>
                          <a:effectLst/>
                        </a:rPr>
                        <a:t>Инфокоммуникационные технологии и системы связи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ru-RU" sz="3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165 000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77311524"/>
                  </a:ext>
                </a:extLst>
              </a:tr>
              <a:tr h="573743">
                <a:tc>
                  <a:txBody>
                    <a:bodyPr/>
                    <a:lstStyle/>
                    <a:p>
                      <a:pPr algn="l"/>
                      <a:r>
                        <a:rPr lang="ru-RU" sz="2400" b="1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в технических системах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165 000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3062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9512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F23486-8974-F63C-05F1-DD0F183F2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694"/>
            <a:ext cx="12192001" cy="6870694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473E7E-ABE1-55B3-5741-6780A6FD5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72356"/>
            <a:ext cx="10222995" cy="732185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Инженерные направления подготовки</a:t>
            </a:r>
          </a:p>
        </p:txBody>
      </p:sp>
      <p:pic>
        <p:nvPicPr>
          <p:cNvPr id="5" name="Picture 2" descr="M:\1. МГУ\1) ходовое\1) лого МГУ\лого МГУ для использования\Лого-МГУ-Невельского-белый.png">
            <a:extLst>
              <a:ext uri="{FF2B5EF4-FFF2-40B4-BE49-F238E27FC236}">
                <a16:creationId xmlns:a16="http://schemas.microsoft.com/office/drawing/2014/main" xmlns="" id="{F527CD98-01A4-ED4C-E8FE-905C0BA62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388"/>
            <a:ext cx="1080120" cy="1080120"/>
          </a:xfrm>
          <a:prstGeom prst="rect">
            <a:avLst/>
          </a:prstGeom>
          <a:noFill/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2047A2E9-99F3-09BA-CF5C-9730FE5AE28C}"/>
              </a:ext>
            </a:extLst>
          </p:cNvPr>
          <p:cNvSpPr txBox="1">
            <a:spLocks/>
          </p:cNvSpPr>
          <p:nvPr/>
        </p:nvSpPr>
        <p:spPr>
          <a:xfrm>
            <a:off x="9913209" y="6231203"/>
            <a:ext cx="2080320" cy="62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Pro Bold" pitchFamily="34" charset="0"/>
                <a:cs typeface="DIN Pro Bold" pitchFamily="34" charset="0"/>
              </a:rPr>
              <a:t>#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Pro Bold" pitchFamily="34" charset="0"/>
                <a:cs typeface="DIN Pro Bold" pitchFamily="34" charset="0"/>
              </a:rPr>
              <a:t>мыморе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 Pro Bold" pitchFamily="34" charset="0"/>
              <a:cs typeface="DIN Pro Bold" pitchFamily="34" charset="0"/>
            </a:endParaRPr>
          </a:p>
        </p:txBody>
      </p:sp>
      <p:graphicFrame>
        <p:nvGraphicFramePr>
          <p:cNvPr id="7" name="Таблица 18">
            <a:extLst>
              <a:ext uri="{FF2B5EF4-FFF2-40B4-BE49-F238E27FC236}">
                <a16:creationId xmlns:a16="http://schemas.microsoft.com/office/drawing/2014/main" xmlns="" id="{591549E3-489F-B262-AD67-0360820FB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7578082"/>
              </p:ext>
            </p:extLst>
          </p:nvPr>
        </p:nvGraphicFramePr>
        <p:xfrm>
          <a:off x="445005" y="1489590"/>
          <a:ext cx="11301990" cy="46181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081021">
                  <a:extLst>
                    <a:ext uri="{9D8B030D-6E8A-4147-A177-3AD203B41FA5}">
                      <a16:colId xmlns:a16="http://schemas.microsoft.com/office/drawing/2014/main" xmlns="" val="2828019410"/>
                    </a:ext>
                  </a:extLst>
                </a:gridCol>
                <a:gridCol w="2023947">
                  <a:extLst>
                    <a:ext uri="{9D8B030D-6E8A-4147-A177-3AD203B41FA5}">
                      <a16:colId xmlns:a16="http://schemas.microsoft.com/office/drawing/2014/main" xmlns="" val="2023988476"/>
                    </a:ext>
                  </a:extLst>
                </a:gridCol>
                <a:gridCol w="2197022">
                  <a:extLst>
                    <a:ext uri="{9D8B030D-6E8A-4147-A177-3AD203B41FA5}">
                      <a16:colId xmlns:a16="http://schemas.microsoft.com/office/drawing/2014/main" xmlns="" val="2812954370"/>
                    </a:ext>
                  </a:extLst>
                </a:gridCol>
              </a:tblGrid>
              <a:tr h="57487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Направление подготовки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Бюджетные места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Стоимость в 2023 г.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28436997"/>
                  </a:ext>
                </a:extLst>
              </a:tr>
              <a:tr h="436867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Машиностроение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2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160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29903712"/>
                  </a:ext>
                </a:extLst>
              </a:tr>
              <a:tr h="533848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Техносферная безопасность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2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165 000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0247922"/>
                  </a:ext>
                </a:extLst>
              </a:tr>
              <a:tr h="465513">
                <a:tc>
                  <a:txBody>
                    <a:bodyPr/>
                    <a:lstStyle/>
                    <a:p>
                      <a:pPr algn="l"/>
                      <a:r>
                        <a:rPr lang="ru-RU" sz="2400" b="1" strike="noStrike" dirty="0">
                          <a:solidFill>
                            <a:schemeClr val="tx1"/>
                          </a:solidFill>
                          <a:effectLst/>
                        </a:rPr>
                        <a:t>Нефтегазовое дело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196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000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7731152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ru-RU" sz="2400" b="1" strike="noStrike" dirty="0">
                          <a:solidFill>
                            <a:schemeClr val="tx1"/>
                          </a:solidFill>
                          <a:effectLst/>
                        </a:rPr>
                        <a:t>Технология транспортных процессов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endParaRPr lang="ru-RU" sz="2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165 000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8049713"/>
                  </a:ext>
                </a:extLst>
              </a:tr>
              <a:tr h="781110">
                <a:tc>
                  <a:txBody>
                    <a:bodyPr/>
                    <a:lstStyle/>
                    <a:p>
                      <a:pPr algn="l"/>
                      <a:r>
                        <a:rPr lang="ru-RU" sz="2400" b="1" strike="noStrike" dirty="0">
                          <a:solidFill>
                            <a:schemeClr val="tx1"/>
                          </a:solidFill>
                          <a:effectLst/>
                        </a:rPr>
                        <a:t>Управление водным транспортом и </a:t>
                      </a:r>
                      <a:r>
                        <a:rPr lang="ru-RU" sz="2400" b="1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гидрографическое </a:t>
                      </a:r>
                      <a:r>
                        <a:rPr lang="ru-RU" sz="2400" b="1" strike="noStrike" dirty="0">
                          <a:solidFill>
                            <a:schemeClr val="tx1"/>
                          </a:solidFill>
                          <a:effectLst/>
                        </a:rPr>
                        <a:t>обеспечение судоходства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ru-RU" sz="2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180 000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55984922"/>
                  </a:ext>
                </a:extLst>
              </a:tr>
              <a:tr h="781110">
                <a:tc>
                  <a:txBody>
                    <a:bodyPr/>
                    <a:lstStyle/>
                    <a:p>
                      <a:pPr algn="l"/>
                      <a:r>
                        <a:rPr lang="ru-RU" sz="2400" b="1" strike="noStrike" dirty="0">
                          <a:solidFill>
                            <a:schemeClr val="tx1"/>
                          </a:solidFill>
                          <a:effectLst/>
                        </a:rPr>
                        <a:t>Кораблестроение, </a:t>
                      </a:r>
                      <a:r>
                        <a:rPr lang="ru-RU" sz="2400" b="1" strike="noStrike" dirty="0" err="1">
                          <a:solidFill>
                            <a:schemeClr val="tx1"/>
                          </a:solidFill>
                          <a:effectLst/>
                        </a:rPr>
                        <a:t>океанотехника</a:t>
                      </a:r>
                      <a:r>
                        <a:rPr lang="ru-RU" sz="2400" b="1" strike="noStrike" dirty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ru-RU" sz="2400" b="1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системотехника </a:t>
                      </a:r>
                      <a:r>
                        <a:rPr lang="ru-RU" sz="2400" b="1" strike="noStrike" dirty="0">
                          <a:solidFill>
                            <a:schemeClr val="tx1"/>
                          </a:solidFill>
                          <a:effectLst/>
                        </a:rPr>
                        <a:t>объектов морской </a:t>
                      </a:r>
                      <a:r>
                        <a:rPr lang="ru-RU" sz="2400" b="1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инфраструктуры</a:t>
                      </a:r>
                      <a:endParaRPr lang="ru-RU" sz="2400" b="1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ru-RU" sz="2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180 000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95484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7170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C00168-515B-07E3-ACCA-9EBA013D9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1" cy="6870694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939ADE-4EA4-F962-5E6B-BD439F691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0186" y="429932"/>
            <a:ext cx="9966960" cy="870140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solidFill>
                  <a:schemeClr val="bg1"/>
                </a:solidFill>
              </a:rPr>
              <a:t>Экономические направления подготовки</a:t>
            </a:r>
          </a:p>
        </p:txBody>
      </p:sp>
      <p:pic>
        <p:nvPicPr>
          <p:cNvPr id="5" name="Picture 2" descr="M:\1. МГУ\1) ходовое\1) лого МГУ\лого МГУ для использования\Лого-МГУ-Невельского-белый.png">
            <a:extLst>
              <a:ext uri="{FF2B5EF4-FFF2-40B4-BE49-F238E27FC236}">
                <a16:creationId xmlns:a16="http://schemas.microsoft.com/office/drawing/2014/main" xmlns="" id="{AB5C43CC-43BF-A2EB-8AFF-DF7DCCF85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11" y="355950"/>
            <a:ext cx="1080120" cy="1080120"/>
          </a:xfrm>
          <a:prstGeom prst="rect">
            <a:avLst/>
          </a:prstGeom>
          <a:noFill/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74C1426E-388A-DF57-F4A2-634D6EB98AE8}"/>
              </a:ext>
            </a:extLst>
          </p:cNvPr>
          <p:cNvSpPr txBox="1">
            <a:spLocks/>
          </p:cNvSpPr>
          <p:nvPr/>
        </p:nvSpPr>
        <p:spPr>
          <a:xfrm>
            <a:off x="9913209" y="6054728"/>
            <a:ext cx="2080320" cy="62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Pro Bold" pitchFamily="34" charset="0"/>
                <a:cs typeface="DIN Pro Bold" pitchFamily="34" charset="0"/>
              </a:rPr>
              <a:t>#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Pro Bold" pitchFamily="34" charset="0"/>
                <a:cs typeface="DIN Pro Bold" pitchFamily="34" charset="0"/>
              </a:rPr>
              <a:t>мыморе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 Pro Bold" pitchFamily="34" charset="0"/>
              <a:cs typeface="DIN Pro Bold" pitchFamily="34" charset="0"/>
            </a:endParaRPr>
          </a:p>
        </p:txBody>
      </p:sp>
      <p:graphicFrame>
        <p:nvGraphicFramePr>
          <p:cNvPr id="7" name="Таблица 18">
            <a:extLst>
              <a:ext uri="{FF2B5EF4-FFF2-40B4-BE49-F238E27FC236}">
                <a16:creationId xmlns:a16="http://schemas.microsoft.com/office/drawing/2014/main" xmlns="" id="{96FC3EE6-8960-0E40-D42B-82C926E88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6877488"/>
              </p:ext>
            </p:extLst>
          </p:nvPr>
        </p:nvGraphicFramePr>
        <p:xfrm>
          <a:off x="817418" y="2142353"/>
          <a:ext cx="10789920" cy="27236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68070">
                  <a:extLst>
                    <a:ext uri="{9D8B030D-6E8A-4147-A177-3AD203B41FA5}">
                      <a16:colId xmlns:a16="http://schemas.microsoft.com/office/drawing/2014/main" xmlns="" val="2828019410"/>
                    </a:ext>
                  </a:extLst>
                </a:gridCol>
                <a:gridCol w="2621850">
                  <a:extLst>
                    <a:ext uri="{9D8B030D-6E8A-4147-A177-3AD203B41FA5}">
                      <a16:colId xmlns:a16="http://schemas.microsoft.com/office/drawing/2014/main" xmlns="" val="2812954370"/>
                    </a:ext>
                  </a:extLst>
                </a:gridCol>
              </a:tblGrid>
              <a:tr h="92918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Направление подготовки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Стоимость в 2023 г.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28436997"/>
                  </a:ext>
                </a:extLst>
              </a:tr>
              <a:tr h="828401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Экономика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130 000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29903712"/>
                  </a:ext>
                </a:extLst>
              </a:tr>
              <a:tr h="828401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Менеджмент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130 000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3276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3529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127E24-9BDA-8839-5C84-F12D1A9A2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1" cy="6870694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BE29FC-2645-CA6B-56CE-D25747BE1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0690"/>
            <a:ext cx="10007600" cy="915516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Гуманитарные направления подготовки</a:t>
            </a:r>
          </a:p>
        </p:txBody>
      </p:sp>
      <p:pic>
        <p:nvPicPr>
          <p:cNvPr id="5" name="Picture 2" descr="M:\1. МГУ\1) ходовое\1) лого МГУ\лого МГУ для использования\Лого-МГУ-Невельского-белый.png">
            <a:extLst>
              <a:ext uri="{FF2B5EF4-FFF2-40B4-BE49-F238E27FC236}">
                <a16:creationId xmlns:a16="http://schemas.microsoft.com/office/drawing/2014/main" xmlns="" id="{70DB3CFD-A718-6093-7AE6-98CA20994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388"/>
            <a:ext cx="1080120" cy="1080120"/>
          </a:xfrm>
          <a:prstGeom prst="rect">
            <a:avLst/>
          </a:prstGeom>
          <a:noFill/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18A96E63-53C9-FCA0-9E8E-E3AF4F4E1A29}"/>
              </a:ext>
            </a:extLst>
          </p:cNvPr>
          <p:cNvSpPr txBox="1">
            <a:spLocks/>
          </p:cNvSpPr>
          <p:nvPr/>
        </p:nvSpPr>
        <p:spPr>
          <a:xfrm>
            <a:off x="9913209" y="6054728"/>
            <a:ext cx="2080320" cy="62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Pro Bold" pitchFamily="34" charset="0"/>
                <a:cs typeface="DIN Pro Bold" pitchFamily="34" charset="0"/>
              </a:rPr>
              <a:t>#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Pro Bold" pitchFamily="34" charset="0"/>
                <a:cs typeface="DIN Pro Bold" pitchFamily="34" charset="0"/>
              </a:rPr>
              <a:t>мыморе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 Pro Bold" pitchFamily="34" charset="0"/>
              <a:cs typeface="DIN Pro Bold" pitchFamily="34" charset="0"/>
            </a:endParaRPr>
          </a:p>
        </p:txBody>
      </p:sp>
      <p:graphicFrame>
        <p:nvGraphicFramePr>
          <p:cNvPr id="7" name="Таблица 18">
            <a:extLst>
              <a:ext uri="{FF2B5EF4-FFF2-40B4-BE49-F238E27FC236}">
                <a16:creationId xmlns:a16="http://schemas.microsoft.com/office/drawing/2014/main" xmlns="" id="{AF03D4DC-EAF6-1243-ABEE-85FA8A1B5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1570204"/>
              </p:ext>
            </p:extLst>
          </p:nvPr>
        </p:nvGraphicFramePr>
        <p:xfrm>
          <a:off x="660400" y="1757681"/>
          <a:ext cx="10871200" cy="34300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83680">
                  <a:extLst>
                    <a:ext uri="{9D8B030D-6E8A-4147-A177-3AD203B41FA5}">
                      <a16:colId xmlns:a16="http://schemas.microsoft.com/office/drawing/2014/main" xmlns="" val="2828019410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xmlns="" val="2023988476"/>
                    </a:ext>
                  </a:extLst>
                </a:gridCol>
                <a:gridCol w="2113280">
                  <a:extLst>
                    <a:ext uri="{9D8B030D-6E8A-4147-A177-3AD203B41FA5}">
                      <a16:colId xmlns:a16="http://schemas.microsoft.com/office/drawing/2014/main" xmlns="" val="2812954370"/>
                    </a:ext>
                  </a:extLst>
                </a:gridCol>
              </a:tblGrid>
              <a:tr h="92918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Направление подготовки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Бюджетные места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Стоимость в 2023 г.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28436997"/>
                  </a:ext>
                </a:extLst>
              </a:tr>
              <a:tr h="828401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Психология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160 000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29903712"/>
                  </a:ext>
                </a:extLst>
              </a:tr>
              <a:tr h="828401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Юриспруденция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130 000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3276103"/>
                  </a:ext>
                </a:extLst>
              </a:tr>
              <a:tr h="828401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Социально-культурная деятельность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130 000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20453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02174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B7A528-F91D-B5D3-BE31-2702F6999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1" cy="6870694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C23073-809D-0A88-F7C6-DA07BA0A0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389"/>
            <a:ext cx="9144000" cy="9090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ЕГЭ</a:t>
            </a:r>
          </a:p>
        </p:txBody>
      </p:sp>
      <p:pic>
        <p:nvPicPr>
          <p:cNvPr id="5" name="Picture 2" descr="M:\1. МГУ\1) ходовое\1) лого МГУ\лого МГУ для использования\Лого-МГУ-Невельского-белый.png">
            <a:extLst>
              <a:ext uri="{FF2B5EF4-FFF2-40B4-BE49-F238E27FC236}">
                <a16:creationId xmlns:a16="http://schemas.microsoft.com/office/drawing/2014/main" xmlns="" id="{73BA2FEA-38FB-CEEC-BB92-7F19B0A4C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388"/>
            <a:ext cx="1080120" cy="1080120"/>
          </a:xfrm>
          <a:prstGeom prst="rect">
            <a:avLst/>
          </a:prstGeom>
          <a:noFill/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939BD0FB-03C8-EA0C-2AB1-2E3BBB094D72}"/>
              </a:ext>
            </a:extLst>
          </p:cNvPr>
          <p:cNvSpPr txBox="1">
            <a:spLocks/>
          </p:cNvSpPr>
          <p:nvPr/>
        </p:nvSpPr>
        <p:spPr>
          <a:xfrm>
            <a:off x="9913209" y="6054728"/>
            <a:ext cx="2080320" cy="62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Pro Bold" pitchFamily="34" charset="0"/>
                <a:cs typeface="DIN Pro Bold" pitchFamily="34" charset="0"/>
              </a:rPr>
              <a:t>#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Pro Bold" pitchFamily="34" charset="0"/>
                <a:cs typeface="DIN Pro Bold" pitchFamily="34" charset="0"/>
              </a:rPr>
              <a:t>мыморе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 Pro Bold" pitchFamily="34" charset="0"/>
              <a:cs typeface="DIN Pro Bold" pitchFamily="34" charset="0"/>
            </a:endParaRPr>
          </a:p>
        </p:txBody>
      </p:sp>
      <p:graphicFrame>
        <p:nvGraphicFramePr>
          <p:cNvPr id="9" name="Таблица 18">
            <a:extLst>
              <a:ext uri="{FF2B5EF4-FFF2-40B4-BE49-F238E27FC236}">
                <a16:creationId xmlns:a16="http://schemas.microsoft.com/office/drawing/2014/main" xmlns="" id="{B9E0F504-6F18-9FAD-58FE-B6F10B02A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6644826"/>
              </p:ext>
            </p:extLst>
          </p:nvPr>
        </p:nvGraphicFramePr>
        <p:xfrm>
          <a:off x="711200" y="1266696"/>
          <a:ext cx="10769600" cy="46972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xmlns="" val="2828019410"/>
                    </a:ext>
                  </a:extLst>
                </a:gridCol>
                <a:gridCol w="1725205">
                  <a:extLst>
                    <a:ext uri="{9D8B030D-6E8A-4147-A177-3AD203B41FA5}">
                      <a16:colId xmlns:a16="http://schemas.microsoft.com/office/drawing/2014/main" xmlns="" val="2023988476"/>
                    </a:ext>
                  </a:extLst>
                </a:gridCol>
                <a:gridCol w="1820635">
                  <a:extLst>
                    <a:ext uri="{9D8B030D-6E8A-4147-A177-3AD203B41FA5}">
                      <a16:colId xmlns:a16="http://schemas.microsoft.com/office/drawing/2014/main" xmlns="" val="2812954370"/>
                    </a:ext>
                  </a:extLst>
                </a:gridCol>
                <a:gridCol w="4429760">
                  <a:extLst>
                    <a:ext uri="{9D8B030D-6E8A-4147-A177-3AD203B41FA5}">
                      <a16:colId xmlns:a16="http://schemas.microsoft.com/office/drawing/2014/main" xmlns="" val="333389018"/>
                    </a:ext>
                  </a:extLst>
                </a:gridCol>
              </a:tblGrid>
              <a:tr h="8675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Специальности / Направления подготовки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Обязательный предмет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Профильный предмет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Предмет по выбору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28436997"/>
                  </a:ext>
                </a:extLst>
              </a:tr>
              <a:tr h="708400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Морские,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, инженерные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русский язык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математика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физика/химия/информатика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29903712"/>
                  </a:ext>
                </a:extLst>
              </a:tr>
              <a:tr h="708400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Экономические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русский язык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математика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обществознание/информатика/</a:t>
                      </a:r>
                    </a:p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английский язык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3276103"/>
                  </a:ext>
                </a:extLst>
              </a:tr>
              <a:tr h="708400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Психология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русский язык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биология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математика/обществознание/</a:t>
                      </a:r>
                    </a:p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английский язык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0247922"/>
                  </a:ext>
                </a:extLst>
              </a:tr>
              <a:tr h="700049">
                <a:tc>
                  <a:txBody>
                    <a:bodyPr/>
                    <a:lstStyle/>
                    <a:p>
                      <a:pPr algn="l"/>
                      <a:r>
                        <a:rPr lang="ru-RU" sz="1800" b="1" strike="noStrike" dirty="0">
                          <a:solidFill>
                            <a:schemeClr val="tx1"/>
                          </a:solidFill>
                          <a:effectLst/>
                        </a:rPr>
                        <a:t>Юриспруденция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русский язык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обществознание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история/информатика/английский язык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77311524"/>
                  </a:ext>
                </a:extLst>
              </a:tr>
              <a:tr h="1004419">
                <a:tc>
                  <a:txBody>
                    <a:bodyPr/>
                    <a:lstStyle/>
                    <a:p>
                      <a:pPr algn="l"/>
                      <a:r>
                        <a:rPr lang="ru-RU" sz="1800" b="1" strike="noStrike" dirty="0">
                          <a:solidFill>
                            <a:schemeClr val="tx1"/>
                          </a:solidFill>
                          <a:effectLst/>
                        </a:rPr>
                        <a:t>Социально-культурная деятельность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русский язык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литература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обществознание/история/</a:t>
                      </a:r>
                    </a:p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английский язык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8049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1888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4B559CF9-E8F2-8DCF-BCE8-B3A91AFE6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1" cy="687069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96002" y="322949"/>
            <a:ext cx="42705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Основные даты</a:t>
            </a:r>
          </a:p>
        </p:txBody>
      </p:sp>
      <p:pic>
        <p:nvPicPr>
          <p:cNvPr id="5" name="Picture 2" descr="M:\1. МГУ\1) ходовое\1) лого МГУ\лого МГУ для использования\Лого-МГУ-Невельского-белый.png">
            <a:extLst>
              <a:ext uri="{FF2B5EF4-FFF2-40B4-BE49-F238E27FC236}">
                <a16:creationId xmlns:a16="http://schemas.microsoft.com/office/drawing/2014/main" xmlns="" id="{3F78BCF9-C6FC-27C0-6DAC-C73084BE2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388"/>
            <a:ext cx="1080120" cy="1080120"/>
          </a:xfrm>
          <a:prstGeom prst="rect">
            <a:avLst/>
          </a:prstGeom>
          <a:noFill/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197D4944-DC07-510C-B715-FCB488A7AA19}"/>
              </a:ext>
            </a:extLst>
          </p:cNvPr>
          <p:cNvSpPr txBox="1">
            <a:spLocks/>
          </p:cNvSpPr>
          <p:nvPr/>
        </p:nvSpPr>
        <p:spPr>
          <a:xfrm>
            <a:off x="9913209" y="6054728"/>
            <a:ext cx="2080320" cy="62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itchFamily="34" charset="0"/>
                <a:ea typeface="+mn-ea"/>
                <a:cs typeface="DIN Pro Bold" pitchFamily="34" charset="0"/>
              </a:rPr>
              <a:t>#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itchFamily="34" charset="0"/>
                <a:ea typeface="+mn-ea"/>
                <a:cs typeface="DIN Pro Bold" pitchFamily="34" charset="0"/>
              </a:rPr>
              <a:t>мыморе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Bold" pitchFamily="34" charset="0"/>
              <a:ea typeface="+mn-ea"/>
              <a:cs typeface="DIN Pro Bold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C5A304C1-5492-D207-B56B-DC1BF532C088}"/>
              </a:ext>
            </a:extLst>
          </p:cNvPr>
          <p:cNvSpPr txBox="1">
            <a:spLocks/>
          </p:cNvSpPr>
          <p:nvPr/>
        </p:nvSpPr>
        <p:spPr>
          <a:xfrm>
            <a:off x="948242" y="1857070"/>
            <a:ext cx="10619362" cy="412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Bold" pitchFamily="34" charset="0"/>
              <a:ea typeface="+mn-ea"/>
              <a:cs typeface="DIN Pro Bold" pitchFamily="34" charset="0"/>
            </a:endParaRP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xmlns="" id="{5E5D44BD-77BC-4BA2-C121-E07C285D6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29378758"/>
              </p:ext>
            </p:extLst>
          </p:nvPr>
        </p:nvGraphicFramePr>
        <p:xfrm>
          <a:off x="684213" y="1601457"/>
          <a:ext cx="10883391" cy="4392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39114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415</Words>
  <Application>Microsoft Office PowerPoint</Application>
  <PresentationFormat>Произвольный</PresentationFormat>
  <Paragraphs>173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Сектор</vt:lpstr>
      <vt:lpstr>Морской государственный университет  имени адмирала Г.И. Невельского</vt:lpstr>
      <vt:lpstr>Морские (курсантские) специальности</vt:lpstr>
      <vt:lpstr>Дальневосточный морской тренажёрный центр – единственная на Дальнем Востоке высокотехнологичная база подготовки специалистов для морской отрасли</vt:lpstr>
      <vt:lpstr>IT-специальности и направления подготовки</vt:lpstr>
      <vt:lpstr>Инженерные направления подготовки</vt:lpstr>
      <vt:lpstr>Экономические направления подготовки</vt:lpstr>
      <vt:lpstr>Гуманитарные направления подготовки</vt:lpstr>
      <vt:lpstr>ЕГЭ</vt:lpstr>
      <vt:lpstr>Слайд 9</vt:lpstr>
      <vt:lpstr>Слайд 10</vt:lpstr>
      <vt:lpstr>Контакты приёмной комиссии</vt:lpstr>
      <vt:lpstr>МГУ им. адм. Г.И. Невельского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Грачёв</dc:creator>
  <cp:lastModifiedBy>USER</cp:lastModifiedBy>
  <cp:revision>310</cp:revision>
  <dcterms:created xsi:type="dcterms:W3CDTF">2022-11-13T16:44:17Z</dcterms:created>
  <dcterms:modified xsi:type="dcterms:W3CDTF">2024-05-29T10:27:46Z</dcterms:modified>
</cp:coreProperties>
</file>